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65" r:id="rId2"/>
    <p:sldMasterId id="2147483663" r:id="rId3"/>
    <p:sldMasterId id="2147483692" r:id="rId4"/>
    <p:sldMasterId id="2147483667" r:id="rId5"/>
    <p:sldMasterId id="2147483660" r:id="rId6"/>
  </p:sldMasterIdLst>
  <p:sldIdLst>
    <p:sldId id="256" r:id="rId7"/>
    <p:sldId id="292" r:id="rId8"/>
    <p:sldId id="295" r:id="rId9"/>
    <p:sldId id="286" r:id="rId10"/>
    <p:sldId id="318" r:id="rId11"/>
    <p:sldId id="319" r:id="rId12"/>
    <p:sldId id="320" r:id="rId13"/>
    <p:sldId id="321" r:id="rId14"/>
    <p:sldId id="322" r:id="rId15"/>
    <p:sldId id="323" r:id="rId16"/>
    <p:sldId id="325" r:id="rId17"/>
    <p:sldId id="327" r:id="rId18"/>
    <p:sldId id="293" r:id="rId19"/>
    <p:sldId id="288" r:id="rId20"/>
    <p:sldId id="258" r:id="rId21"/>
  </p:sldIdLst>
  <p:sldSz cx="12192000" cy="6858000"/>
  <p:notesSz cx="6889750" cy="9671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67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C78366-D851-440D-A52F-8F8FFB15D179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37ADD8B1-CC3C-400F-B6ED-30198F29F868}">
      <dgm:prSet phldrT="[Text]"/>
      <dgm:spPr>
        <a:solidFill>
          <a:srgbClr val="CC0066">
            <a:alpha val="89804"/>
          </a:srgbClr>
        </a:solidFill>
      </dgm:spPr>
      <dgm:t>
        <a:bodyPr/>
        <a:lstStyle/>
        <a:p>
          <a:r>
            <a:rPr lang="en-GB"/>
            <a:t>Decide to exclude and refer</a:t>
          </a:r>
        </a:p>
      </dgm:t>
    </dgm:pt>
    <dgm:pt modelId="{E434D33A-82F7-418E-A8C1-B97CAB441A0F}" type="parTrans" cxnId="{9ACA6769-57A8-4678-A4B5-21AF4C3D8B4A}">
      <dgm:prSet/>
      <dgm:spPr/>
      <dgm:t>
        <a:bodyPr/>
        <a:lstStyle/>
        <a:p>
          <a:endParaRPr lang="en-GB"/>
        </a:p>
      </dgm:t>
    </dgm:pt>
    <dgm:pt modelId="{52EC043F-7119-4D71-8B16-A4A4FE5CD769}" type="sibTrans" cxnId="{9ACA6769-57A8-4678-A4B5-21AF4C3D8B4A}">
      <dgm:prSet/>
      <dgm:spPr/>
      <dgm:t>
        <a:bodyPr/>
        <a:lstStyle/>
        <a:p>
          <a:endParaRPr lang="en-GB"/>
        </a:p>
      </dgm:t>
    </dgm:pt>
    <dgm:pt modelId="{A800988B-7408-44B2-A4B8-7EDE39F1A0F2}">
      <dgm:prSet phldrT="[Text]"/>
      <dgm:spPr>
        <a:solidFill>
          <a:srgbClr val="FF7C80">
            <a:alpha val="89804"/>
          </a:srgbClr>
        </a:solidFill>
      </dgm:spPr>
      <dgm:t>
        <a:bodyPr/>
        <a:lstStyle/>
        <a:p>
          <a:r>
            <a:rPr lang="en-GB"/>
            <a:t>Reduce her involvement to low risk activities only and limit contact with others </a:t>
          </a:r>
        </a:p>
      </dgm:t>
    </dgm:pt>
    <dgm:pt modelId="{F8C384C7-FFCB-4AF5-8EF7-4BA83B0AD336}" type="parTrans" cxnId="{A8E0A182-55B2-45ED-86F1-0538F68E3782}">
      <dgm:prSet/>
      <dgm:spPr/>
      <dgm:t>
        <a:bodyPr/>
        <a:lstStyle/>
        <a:p>
          <a:endParaRPr lang="en-GB"/>
        </a:p>
      </dgm:t>
    </dgm:pt>
    <dgm:pt modelId="{C4EFDCBC-CBAE-4B3E-81AF-ACAF6B2AEA78}" type="sibTrans" cxnId="{A8E0A182-55B2-45ED-86F1-0538F68E3782}">
      <dgm:prSet/>
      <dgm:spPr/>
      <dgm:t>
        <a:bodyPr/>
        <a:lstStyle/>
        <a:p>
          <a:endParaRPr lang="en-GB"/>
        </a:p>
      </dgm:t>
    </dgm:pt>
    <dgm:pt modelId="{D4DD8B9C-CC04-4536-B2FC-8D55755BB5DC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/>
            <a:t>Maintain involvement but limit contact with others or develop other plans to ensure saftey of others</a:t>
          </a:r>
        </a:p>
      </dgm:t>
    </dgm:pt>
    <dgm:pt modelId="{23FCEEB7-BEFD-4626-BE1A-875CF5657985}" type="parTrans" cxnId="{116139CE-E9B1-4B50-8282-33508181647C}">
      <dgm:prSet/>
      <dgm:spPr/>
      <dgm:t>
        <a:bodyPr/>
        <a:lstStyle/>
        <a:p>
          <a:endParaRPr lang="en-GB"/>
        </a:p>
      </dgm:t>
    </dgm:pt>
    <dgm:pt modelId="{5D8111BA-440C-47B8-B419-1DC6C4B26DC1}" type="sibTrans" cxnId="{116139CE-E9B1-4B50-8282-33508181647C}">
      <dgm:prSet/>
      <dgm:spPr/>
      <dgm:t>
        <a:bodyPr/>
        <a:lstStyle/>
        <a:p>
          <a:endParaRPr lang="en-GB"/>
        </a:p>
      </dgm:t>
    </dgm:pt>
    <dgm:pt modelId="{AA165011-9459-4F3C-B042-3DE63E1F9314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GB"/>
            <a:t>Report risk incident to staff team for action including safeguarding action if needed</a:t>
          </a:r>
        </a:p>
      </dgm:t>
    </dgm:pt>
    <dgm:pt modelId="{6805D0BE-A0DA-46D2-BCBE-F43192610997}" type="parTrans" cxnId="{149BF701-8788-400C-BDBC-DCFD434D8B0C}">
      <dgm:prSet/>
      <dgm:spPr/>
      <dgm:t>
        <a:bodyPr/>
        <a:lstStyle/>
        <a:p>
          <a:endParaRPr lang="en-GB"/>
        </a:p>
      </dgm:t>
    </dgm:pt>
    <dgm:pt modelId="{DCC02276-0F20-41D4-9DCB-01AC37953B66}" type="sibTrans" cxnId="{149BF701-8788-400C-BDBC-DCFD434D8B0C}">
      <dgm:prSet/>
      <dgm:spPr/>
      <dgm:t>
        <a:bodyPr/>
        <a:lstStyle/>
        <a:p>
          <a:endParaRPr lang="en-GB"/>
        </a:p>
      </dgm:t>
    </dgm:pt>
    <dgm:pt modelId="{9CBB6852-98AE-477B-828F-20B9FB988EA8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/>
            <a:t>Identify named mentor with responsibility for ensuring safety with and by client</a:t>
          </a:r>
        </a:p>
      </dgm:t>
    </dgm:pt>
    <dgm:pt modelId="{70C24D2F-CED4-471C-9624-27F52C2F6825}" type="parTrans" cxnId="{2AF7D036-E5B0-4296-87C2-7AFF8C7D8AB7}">
      <dgm:prSet/>
      <dgm:spPr/>
      <dgm:t>
        <a:bodyPr/>
        <a:lstStyle/>
        <a:p>
          <a:endParaRPr lang="en-GB"/>
        </a:p>
      </dgm:t>
    </dgm:pt>
    <dgm:pt modelId="{B90647C3-1008-4B4A-A083-75CED3E699D2}" type="sibTrans" cxnId="{2AF7D036-E5B0-4296-87C2-7AFF8C7D8AB7}">
      <dgm:prSet/>
      <dgm:spPr/>
      <dgm:t>
        <a:bodyPr/>
        <a:lstStyle/>
        <a:p>
          <a:endParaRPr lang="en-GB"/>
        </a:p>
      </dgm:t>
    </dgm:pt>
    <dgm:pt modelId="{EA4931D7-34B0-4FDC-A113-D73872EE650E}">
      <dgm:prSet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GB" dirty="0"/>
            <a:t>Agree general safe systems of work for staff , vols and clients for each activity by carrying out activity risk assessment</a:t>
          </a:r>
        </a:p>
      </dgm:t>
    </dgm:pt>
    <dgm:pt modelId="{7844D529-9B4B-468C-AF42-931CE322CE69}" type="parTrans" cxnId="{0274A9E9-70EB-483B-9468-79ABDFFB1AF5}">
      <dgm:prSet/>
      <dgm:spPr/>
      <dgm:t>
        <a:bodyPr/>
        <a:lstStyle/>
        <a:p>
          <a:endParaRPr lang="en-GB"/>
        </a:p>
      </dgm:t>
    </dgm:pt>
    <dgm:pt modelId="{EFAC5C8C-07A9-45DF-BCF3-6DF399C82F4A}" type="sibTrans" cxnId="{0274A9E9-70EB-483B-9468-79ABDFFB1AF5}">
      <dgm:prSet/>
      <dgm:spPr/>
      <dgm:t>
        <a:bodyPr/>
        <a:lstStyle/>
        <a:p>
          <a:endParaRPr lang="en-GB"/>
        </a:p>
      </dgm:t>
    </dgm:pt>
    <dgm:pt modelId="{32FFEAD3-7C8F-46D0-A058-AF69E11C3F15}" type="pres">
      <dgm:prSet presAssocID="{70C78366-D851-440D-A52F-8F8FFB15D179}" presName="compositeShape" presStyleCnt="0">
        <dgm:presLayoutVars>
          <dgm:dir/>
          <dgm:resizeHandles/>
        </dgm:presLayoutVars>
      </dgm:prSet>
      <dgm:spPr/>
    </dgm:pt>
    <dgm:pt modelId="{CA3B42DC-7032-46FB-B557-D57418A1779F}" type="pres">
      <dgm:prSet presAssocID="{70C78366-D851-440D-A52F-8F8FFB15D179}" presName="pyramid" presStyleLbl="node1" presStyleIdx="0" presStyleCnt="1" custLinFactNeighborX="1398" custLinFactNeighborY="-8514"/>
      <dgm:spPr/>
    </dgm:pt>
    <dgm:pt modelId="{D602C93C-2E33-4635-B407-81413D79BA38}" type="pres">
      <dgm:prSet presAssocID="{70C78366-D851-440D-A52F-8F8FFB15D179}" presName="theList" presStyleCnt="0"/>
      <dgm:spPr/>
    </dgm:pt>
    <dgm:pt modelId="{B7C276A3-3FDB-4DED-B340-E3B03D91372C}" type="pres">
      <dgm:prSet presAssocID="{37ADD8B1-CC3C-400F-B6ED-30198F29F868}" presName="aNode" presStyleLbl="fgAcc1" presStyleIdx="0" presStyleCnt="6">
        <dgm:presLayoutVars>
          <dgm:bulletEnabled val="1"/>
        </dgm:presLayoutVars>
      </dgm:prSet>
      <dgm:spPr/>
    </dgm:pt>
    <dgm:pt modelId="{54AE8DC8-4EF1-48EF-B327-EC3FDE67FB3E}" type="pres">
      <dgm:prSet presAssocID="{37ADD8B1-CC3C-400F-B6ED-30198F29F868}" presName="aSpace" presStyleCnt="0"/>
      <dgm:spPr/>
    </dgm:pt>
    <dgm:pt modelId="{4D00C4E5-2E5E-4FCB-8BF0-FE33CA794C2C}" type="pres">
      <dgm:prSet presAssocID="{A800988B-7408-44B2-A4B8-7EDE39F1A0F2}" presName="aNode" presStyleLbl="fgAcc1" presStyleIdx="1" presStyleCnt="6">
        <dgm:presLayoutVars>
          <dgm:bulletEnabled val="1"/>
        </dgm:presLayoutVars>
      </dgm:prSet>
      <dgm:spPr/>
    </dgm:pt>
    <dgm:pt modelId="{C150926B-F827-41F6-8E73-061A5A69186C}" type="pres">
      <dgm:prSet presAssocID="{A800988B-7408-44B2-A4B8-7EDE39F1A0F2}" presName="aSpace" presStyleCnt="0"/>
      <dgm:spPr/>
    </dgm:pt>
    <dgm:pt modelId="{481433CA-74B9-44E2-AF9B-6B1776A251A2}" type="pres">
      <dgm:prSet presAssocID="{D4DD8B9C-CC04-4536-B2FC-8D55755BB5DC}" presName="aNode" presStyleLbl="fgAcc1" presStyleIdx="2" presStyleCnt="6">
        <dgm:presLayoutVars>
          <dgm:bulletEnabled val="1"/>
        </dgm:presLayoutVars>
      </dgm:prSet>
      <dgm:spPr/>
    </dgm:pt>
    <dgm:pt modelId="{B4EDA723-2CD1-480C-A586-533EF466A23D}" type="pres">
      <dgm:prSet presAssocID="{D4DD8B9C-CC04-4536-B2FC-8D55755BB5DC}" presName="aSpace" presStyleCnt="0"/>
      <dgm:spPr/>
    </dgm:pt>
    <dgm:pt modelId="{26C08A26-143B-40DE-A587-F436FA7833F8}" type="pres">
      <dgm:prSet presAssocID="{AA165011-9459-4F3C-B042-3DE63E1F9314}" presName="aNode" presStyleLbl="fgAcc1" presStyleIdx="3" presStyleCnt="6">
        <dgm:presLayoutVars>
          <dgm:bulletEnabled val="1"/>
        </dgm:presLayoutVars>
      </dgm:prSet>
      <dgm:spPr/>
    </dgm:pt>
    <dgm:pt modelId="{EF23BE88-5D83-44C7-9557-E3A1DA26F8C0}" type="pres">
      <dgm:prSet presAssocID="{AA165011-9459-4F3C-B042-3DE63E1F9314}" presName="aSpace" presStyleCnt="0"/>
      <dgm:spPr/>
    </dgm:pt>
    <dgm:pt modelId="{2023BBDB-F35F-48AE-BD5E-B362B2A01ED7}" type="pres">
      <dgm:prSet presAssocID="{9CBB6852-98AE-477B-828F-20B9FB988EA8}" presName="aNode" presStyleLbl="fgAcc1" presStyleIdx="4" presStyleCnt="6">
        <dgm:presLayoutVars>
          <dgm:bulletEnabled val="1"/>
        </dgm:presLayoutVars>
      </dgm:prSet>
      <dgm:spPr/>
    </dgm:pt>
    <dgm:pt modelId="{025F68A6-8F3A-4189-9D6C-831080DD4E59}" type="pres">
      <dgm:prSet presAssocID="{9CBB6852-98AE-477B-828F-20B9FB988EA8}" presName="aSpace" presStyleCnt="0"/>
      <dgm:spPr/>
    </dgm:pt>
    <dgm:pt modelId="{B71AFB8F-5A24-40DE-A772-2A836DD0908B}" type="pres">
      <dgm:prSet presAssocID="{EA4931D7-34B0-4FDC-A113-D73872EE650E}" presName="aNode" presStyleLbl="fgAcc1" presStyleIdx="5" presStyleCnt="6">
        <dgm:presLayoutVars>
          <dgm:bulletEnabled val="1"/>
        </dgm:presLayoutVars>
      </dgm:prSet>
      <dgm:spPr/>
    </dgm:pt>
    <dgm:pt modelId="{6FF4697A-8D2D-456C-A3C4-6BD73A317AB5}" type="pres">
      <dgm:prSet presAssocID="{EA4931D7-34B0-4FDC-A113-D73872EE650E}" presName="aSpace" presStyleCnt="0"/>
      <dgm:spPr/>
    </dgm:pt>
  </dgm:ptLst>
  <dgm:cxnLst>
    <dgm:cxn modelId="{149BF701-8788-400C-BDBC-DCFD434D8B0C}" srcId="{70C78366-D851-440D-A52F-8F8FFB15D179}" destId="{AA165011-9459-4F3C-B042-3DE63E1F9314}" srcOrd="3" destOrd="0" parTransId="{6805D0BE-A0DA-46D2-BCBE-F43192610997}" sibTransId="{DCC02276-0F20-41D4-9DCB-01AC37953B66}"/>
    <dgm:cxn modelId="{9E8C241A-074C-4E3B-95A2-853F9832C85B}" type="presOf" srcId="{37ADD8B1-CC3C-400F-B6ED-30198F29F868}" destId="{B7C276A3-3FDB-4DED-B340-E3B03D91372C}" srcOrd="0" destOrd="0" presId="urn:microsoft.com/office/officeart/2005/8/layout/pyramid2"/>
    <dgm:cxn modelId="{A1EEE126-1974-426F-B19D-AE2CD260FFF3}" type="presOf" srcId="{D4DD8B9C-CC04-4536-B2FC-8D55755BB5DC}" destId="{481433CA-74B9-44E2-AF9B-6B1776A251A2}" srcOrd="0" destOrd="0" presId="urn:microsoft.com/office/officeart/2005/8/layout/pyramid2"/>
    <dgm:cxn modelId="{0C999329-21C9-4225-A141-1ECC49E6181F}" type="presOf" srcId="{70C78366-D851-440D-A52F-8F8FFB15D179}" destId="{32FFEAD3-7C8F-46D0-A058-AF69E11C3F15}" srcOrd="0" destOrd="0" presId="urn:microsoft.com/office/officeart/2005/8/layout/pyramid2"/>
    <dgm:cxn modelId="{2AF7D036-E5B0-4296-87C2-7AFF8C7D8AB7}" srcId="{70C78366-D851-440D-A52F-8F8FFB15D179}" destId="{9CBB6852-98AE-477B-828F-20B9FB988EA8}" srcOrd="4" destOrd="0" parTransId="{70C24D2F-CED4-471C-9624-27F52C2F6825}" sibTransId="{B90647C3-1008-4B4A-A083-75CED3E699D2}"/>
    <dgm:cxn modelId="{9ACA6769-57A8-4678-A4B5-21AF4C3D8B4A}" srcId="{70C78366-D851-440D-A52F-8F8FFB15D179}" destId="{37ADD8B1-CC3C-400F-B6ED-30198F29F868}" srcOrd="0" destOrd="0" parTransId="{E434D33A-82F7-418E-A8C1-B97CAB441A0F}" sibTransId="{52EC043F-7119-4D71-8B16-A4A4FE5CD769}"/>
    <dgm:cxn modelId="{A8E0A182-55B2-45ED-86F1-0538F68E3782}" srcId="{70C78366-D851-440D-A52F-8F8FFB15D179}" destId="{A800988B-7408-44B2-A4B8-7EDE39F1A0F2}" srcOrd="1" destOrd="0" parTransId="{F8C384C7-FFCB-4AF5-8EF7-4BA83B0AD336}" sibTransId="{C4EFDCBC-CBAE-4B3E-81AF-ACAF6B2AEA78}"/>
    <dgm:cxn modelId="{DB01EB91-C186-4AE5-B03C-3592DECE2939}" type="presOf" srcId="{A800988B-7408-44B2-A4B8-7EDE39F1A0F2}" destId="{4D00C4E5-2E5E-4FCB-8BF0-FE33CA794C2C}" srcOrd="0" destOrd="0" presId="urn:microsoft.com/office/officeart/2005/8/layout/pyramid2"/>
    <dgm:cxn modelId="{514D4CAE-E65D-4EDA-AF6A-B855EC2B41BC}" type="presOf" srcId="{EA4931D7-34B0-4FDC-A113-D73872EE650E}" destId="{B71AFB8F-5A24-40DE-A772-2A836DD0908B}" srcOrd="0" destOrd="0" presId="urn:microsoft.com/office/officeart/2005/8/layout/pyramid2"/>
    <dgm:cxn modelId="{116139CE-E9B1-4B50-8282-33508181647C}" srcId="{70C78366-D851-440D-A52F-8F8FFB15D179}" destId="{D4DD8B9C-CC04-4536-B2FC-8D55755BB5DC}" srcOrd="2" destOrd="0" parTransId="{23FCEEB7-BEFD-4626-BE1A-875CF5657985}" sibTransId="{5D8111BA-440C-47B8-B419-1DC6C4B26DC1}"/>
    <dgm:cxn modelId="{672296DB-B1E6-4CA5-AFD0-629165B54535}" type="presOf" srcId="{9CBB6852-98AE-477B-828F-20B9FB988EA8}" destId="{2023BBDB-F35F-48AE-BD5E-B362B2A01ED7}" srcOrd="0" destOrd="0" presId="urn:microsoft.com/office/officeart/2005/8/layout/pyramid2"/>
    <dgm:cxn modelId="{0274A9E9-70EB-483B-9468-79ABDFFB1AF5}" srcId="{70C78366-D851-440D-A52F-8F8FFB15D179}" destId="{EA4931D7-34B0-4FDC-A113-D73872EE650E}" srcOrd="5" destOrd="0" parTransId="{7844D529-9B4B-468C-AF42-931CE322CE69}" sibTransId="{EFAC5C8C-07A9-45DF-BCF3-6DF399C82F4A}"/>
    <dgm:cxn modelId="{19EC75EA-3276-44E5-9BBC-C787C525A18B}" type="presOf" srcId="{AA165011-9459-4F3C-B042-3DE63E1F9314}" destId="{26C08A26-143B-40DE-A587-F436FA7833F8}" srcOrd="0" destOrd="0" presId="urn:microsoft.com/office/officeart/2005/8/layout/pyramid2"/>
    <dgm:cxn modelId="{E2646FEA-7BED-4AF1-BF08-E9356352A063}" type="presParOf" srcId="{32FFEAD3-7C8F-46D0-A058-AF69E11C3F15}" destId="{CA3B42DC-7032-46FB-B557-D57418A1779F}" srcOrd="0" destOrd="0" presId="urn:microsoft.com/office/officeart/2005/8/layout/pyramid2"/>
    <dgm:cxn modelId="{94AA2649-11F3-471D-9574-65C26317ACF9}" type="presParOf" srcId="{32FFEAD3-7C8F-46D0-A058-AF69E11C3F15}" destId="{D602C93C-2E33-4635-B407-81413D79BA38}" srcOrd="1" destOrd="0" presId="urn:microsoft.com/office/officeart/2005/8/layout/pyramid2"/>
    <dgm:cxn modelId="{C887859D-8A4E-4141-9ADC-44A1EF1B0FFF}" type="presParOf" srcId="{D602C93C-2E33-4635-B407-81413D79BA38}" destId="{B7C276A3-3FDB-4DED-B340-E3B03D91372C}" srcOrd="0" destOrd="0" presId="urn:microsoft.com/office/officeart/2005/8/layout/pyramid2"/>
    <dgm:cxn modelId="{AE213830-BBF5-4DC3-8B08-5EA903BB041F}" type="presParOf" srcId="{D602C93C-2E33-4635-B407-81413D79BA38}" destId="{54AE8DC8-4EF1-48EF-B327-EC3FDE67FB3E}" srcOrd="1" destOrd="0" presId="urn:microsoft.com/office/officeart/2005/8/layout/pyramid2"/>
    <dgm:cxn modelId="{70DD705B-5135-4232-8B23-A3B9CE9A832B}" type="presParOf" srcId="{D602C93C-2E33-4635-B407-81413D79BA38}" destId="{4D00C4E5-2E5E-4FCB-8BF0-FE33CA794C2C}" srcOrd="2" destOrd="0" presId="urn:microsoft.com/office/officeart/2005/8/layout/pyramid2"/>
    <dgm:cxn modelId="{07220064-FE78-4CD0-955B-4ECBAEDD28AC}" type="presParOf" srcId="{D602C93C-2E33-4635-B407-81413D79BA38}" destId="{C150926B-F827-41F6-8E73-061A5A69186C}" srcOrd="3" destOrd="0" presId="urn:microsoft.com/office/officeart/2005/8/layout/pyramid2"/>
    <dgm:cxn modelId="{C79E18DC-1849-4B26-830E-117B17556D8F}" type="presParOf" srcId="{D602C93C-2E33-4635-B407-81413D79BA38}" destId="{481433CA-74B9-44E2-AF9B-6B1776A251A2}" srcOrd="4" destOrd="0" presId="urn:microsoft.com/office/officeart/2005/8/layout/pyramid2"/>
    <dgm:cxn modelId="{0125EB2F-47DB-481C-A289-C647E4D11B7C}" type="presParOf" srcId="{D602C93C-2E33-4635-B407-81413D79BA38}" destId="{B4EDA723-2CD1-480C-A586-533EF466A23D}" srcOrd="5" destOrd="0" presId="urn:microsoft.com/office/officeart/2005/8/layout/pyramid2"/>
    <dgm:cxn modelId="{B5095580-2F37-49BE-9DFE-973E641341A4}" type="presParOf" srcId="{D602C93C-2E33-4635-B407-81413D79BA38}" destId="{26C08A26-143B-40DE-A587-F436FA7833F8}" srcOrd="6" destOrd="0" presId="urn:microsoft.com/office/officeart/2005/8/layout/pyramid2"/>
    <dgm:cxn modelId="{54178C1C-3264-4CF5-99CE-150979C98650}" type="presParOf" srcId="{D602C93C-2E33-4635-B407-81413D79BA38}" destId="{EF23BE88-5D83-44C7-9557-E3A1DA26F8C0}" srcOrd="7" destOrd="0" presId="urn:microsoft.com/office/officeart/2005/8/layout/pyramid2"/>
    <dgm:cxn modelId="{2E20B80C-E82D-4116-BC60-975ABE2DAF98}" type="presParOf" srcId="{D602C93C-2E33-4635-B407-81413D79BA38}" destId="{2023BBDB-F35F-48AE-BD5E-B362B2A01ED7}" srcOrd="8" destOrd="0" presId="urn:microsoft.com/office/officeart/2005/8/layout/pyramid2"/>
    <dgm:cxn modelId="{3B7F1AE6-7C50-4BAB-A245-19CA108E376D}" type="presParOf" srcId="{D602C93C-2E33-4635-B407-81413D79BA38}" destId="{025F68A6-8F3A-4189-9D6C-831080DD4E59}" srcOrd="9" destOrd="0" presId="urn:microsoft.com/office/officeart/2005/8/layout/pyramid2"/>
    <dgm:cxn modelId="{C26ECCA8-A21D-43A2-B141-5AE343327E01}" type="presParOf" srcId="{D602C93C-2E33-4635-B407-81413D79BA38}" destId="{B71AFB8F-5A24-40DE-A772-2A836DD0908B}" srcOrd="10" destOrd="0" presId="urn:microsoft.com/office/officeart/2005/8/layout/pyramid2"/>
    <dgm:cxn modelId="{B2E96101-4A95-4650-BF0D-F0D5F55CACB1}" type="presParOf" srcId="{D602C93C-2E33-4635-B407-81413D79BA38}" destId="{6FF4697A-8D2D-456C-A3C4-6BD73A317AB5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3B42DC-7032-46FB-B557-D57418A1779F}">
      <dsp:nvSpPr>
        <dsp:cNvPr id="0" name=""/>
        <dsp:cNvSpPr/>
      </dsp:nvSpPr>
      <dsp:spPr>
        <a:xfrm>
          <a:off x="476080" y="0"/>
          <a:ext cx="3397884" cy="339788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C276A3-3FDB-4DED-B340-E3B03D91372C}">
      <dsp:nvSpPr>
        <dsp:cNvPr id="0" name=""/>
        <dsp:cNvSpPr/>
      </dsp:nvSpPr>
      <dsp:spPr>
        <a:xfrm>
          <a:off x="2127519" y="341613"/>
          <a:ext cx="2208624" cy="402171"/>
        </a:xfrm>
        <a:prstGeom prst="roundRect">
          <a:avLst/>
        </a:prstGeom>
        <a:solidFill>
          <a:srgbClr val="CC0066">
            <a:alpha val="89804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/>
            <a:t>Decide to exclude and refer</a:t>
          </a:r>
        </a:p>
      </dsp:txBody>
      <dsp:txXfrm>
        <a:off x="2147151" y="361245"/>
        <a:ext cx="2169360" cy="362907"/>
      </dsp:txXfrm>
    </dsp:sp>
    <dsp:sp modelId="{4D00C4E5-2E5E-4FCB-8BF0-FE33CA794C2C}">
      <dsp:nvSpPr>
        <dsp:cNvPr id="0" name=""/>
        <dsp:cNvSpPr/>
      </dsp:nvSpPr>
      <dsp:spPr>
        <a:xfrm>
          <a:off x="2127519" y="794056"/>
          <a:ext cx="2208624" cy="402171"/>
        </a:xfrm>
        <a:prstGeom prst="roundRect">
          <a:avLst/>
        </a:prstGeom>
        <a:solidFill>
          <a:srgbClr val="FF7C80">
            <a:alpha val="89804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/>
            <a:t>Reduce her involvement to low risk activities only and limit contact with others </a:t>
          </a:r>
        </a:p>
      </dsp:txBody>
      <dsp:txXfrm>
        <a:off x="2147151" y="813688"/>
        <a:ext cx="2169360" cy="362907"/>
      </dsp:txXfrm>
    </dsp:sp>
    <dsp:sp modelId="{481433CA-74B9-44E2-AF9B-6B1776A251A2}">
      <dsp:nvSpPr>
        <dsp:cNvPr id="0" name=""/>
        <dsp:cNvSpPr/>
      </dsp:nvSpPr>
      <dsp:spPr>
        <a:xfrm>
          <a:off x="2127519" y="1246499"/>
          <a:ext cx="2208624" cy="402171"/>
        </a:xfrm>
        <a:prstGeom prst="round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/>
            <a:t>Maintain involvement but limit contact with others or develop other plans to ensure saftey of others</a:t>
          </a:r>
        </a:p>
      </dsp:txBody>
      <dsp:txXfrm>
        <a:off x="2147151" y="1266131"/>
        <a:ext cx="2169360" cy="362907"/>
      </dsp:txXfrm>
    </dsp:sp>
    <dsp:sp modelId="{26C08A26-143B-40DE-A587-F436FA7833F8}">
      <dsp:nvSpPr>
        <dsp:cNvPr id="0" name=""/>
        <dsp:cNvSpPr/>
      </dsp:nvSpPr>
      <dsp:spPr>
        <a:xfrm>
          <a:off x="2127519" y="1698941"/>
          <a:ext cx="2208624" cy="402171"/>
        </a:xfrm>
        <a:prstGeom prst="roundRect">
          <a:avLst/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/>
            <a:t>Report risk incident to staff team for action including safeguarding action if needed</a:t>
          </a:r>
        </a:p>
      </dsp:txBody>
      <dsp:txXfrm>
        <a:off x="2147151" y="1718573"/>
        <a:ext cx="2169360" cy="362907"/>
      </dsp:txXfrm>
    </dsp:sp>
    <dsp:sp modelId="{2023BBDB-F35F-48AE-BD5E-B362B2A01ED7}">
      <dsp:nvSpPr>
        <dsp:cNvPr id="0" name=""/>
        <dsp:cNvSpPr/>
      </dsp:nvSpPr>
      <dsp:spPr>
        <a:xfrm>
          <a:off x="2127519" y="2151384"/>
          <a:ext cx="2208624" cy="402171"/>
        </a:xfrm>
        <a:prstGeom prst="round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/>
            <a:t>Identify named mentor with responsibility for ensuring safety with and by client</a:t>
          </a:r>
        </a:p>
      </dsp:txBody>
      <dsp:txXfrm>
        <a:off x="2147151" y="2171016"/>
        <a:ext cx="2169360" cy="362907"/>
      </dsp:txXfrm>
    </dsp:sp>
    <dsp:sp modelId="{B71AFB8F-5A24-40DE-A772-2A836DD0908B}">
      <dsp:nvSpPr>
        <dsp:cNvPr id="0" name=""/>
        <dsp:cNvSpPr/>
      </dsp:nvSpPr>
      <dsp:spPr>
        <a:xfrm>
          <a:off x="2127519" y="2603827"/>
          <a:ext cx="2208624" cy="402171"/>
        </a:xfrm>
        <a:prstGeom prst="round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/>
            <a:t>Agree general safe systems of work for staff , vols and clients for each activity by carrying out activity risk assessment</a:t>
          </a:r>
        </a:p>
      </dsp:txBody>
      <dsp:txXfrm>
        <a:off x="2147151" y="2623459"/>
        <a:ext cx="2169360" cy="3629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E2ABA-87F5-4EB8-9AAD-2187668395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FC8BC-EA1A-48A3-9AE1-7ED79A93C6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92124-8EDA-43AB-8A3B-1D8F8C271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B087-0598-4CDD-AAE5-559C8745B8D4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EC5EB-6472-4CEF-8B34-2BE2CE710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E6439-797B-4B9E-B650-6D69F00E4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5DD2-CA6C-4BAF-AB00-1F70B4236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66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99654-4B88-45FE-91F9-734B3F9FC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38AA-084C-4449-A41A-2434CE8972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BB836-8035-4E5F-A943-E1C4C9DEC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B087-0598-4CDD-AAE5-559C8745B8D4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88637-8ABE-4922-BA0B-F480A5566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C25B0-1760-43DE-BFFB-8022E525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5DD2-CA6C-4BAF-AB00-1F70B4236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255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F8736B-BA24-4FA9-90C4-9F6938323F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1E478B-714A-4903-9CC3-680E89D49D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097C6-9F48-4108-9986-72015151D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B087-0598-4CDD-AAE5-559C8745B8D4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E9A39-296F-4EFD-B8D3-8F13B6AE4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8B93F-3668-44F1-9AB0-A5BEFB8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5DD2-CA6C-4BAF-AB00-1F70B4236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688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5821B-1FEE-4DB6-ADEA-DB331DF17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9CDCF9-D798-452F-B939-8C51FA733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668A51-413C-452D-A23A-1D2A39D8806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2021-04-23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A94193-488B-431A-B0BB-33A8BE35BA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42254" y="6258138"/>
            <a:ext cx="625503" cy="46333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ED14D7-A11E-4653-AA96-FEAE08BC4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BDC187-3498-415D-97BE-D4862C841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5873" y="635634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85C0A7-33A4-49AF-A7B0-73F72485A6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72DF67-7737-4EBC-BD65-D90DF2D2A8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8263" y="6356349"/>
            <a:ext cx="1483283" cy="3384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1D870C-4E50-4E17-84C1-6F8C4550AED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0546" y="6356349"/>
            <a:ext cx="1151708" cy="30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72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5821B-1FEE-4DB6-ADEA-DB331DF17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9CDCF9-D798-452F-B939-8C51FA733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668A51-413C-452D-A23A-1D2A39D8806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2021-04-23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A94193-488B-431A-B0BB-33A8BE35BA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42254" y="6258138"/>
            <a:ext cx="625503" cy="46333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ED14D7-A11E-4653-AA96-FEAE08BC4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BDC187-3498-415D-97BE-D4862C841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5873" y="635634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85C0A7-33A4-49AF-A7B0-73F72485A6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72DF67-7737-4EBC-BD65-D90DF2D2A8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8263" y="6356349"/>
            <a:ext cx="1483283" cy="3384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1D870C-4E50-4E17-84C1-6F8C4550AED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0546" y="6356349"/>
            <a:ext cx="1151708" cy="30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44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267373-8198-4D9A-B61E-C7EE7D45E6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6F158E-6D5B-454A-9679-ED93B6991E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7B9E5C-21E6-44E9-923D-7132308196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837DE4-3AE8-40F6-8397-0CBD10E10B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81346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267373-8198-4D9A-B61E-C7EE7D45E6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6F158E-6D5B-454A-9679-ED93B6991E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7B9E5C-21E6-44E9-923D-7132308196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B837DE4-3AE8-40F6-8397-0CBD10E10BE1}" type="slidenum">
              <a:rPr lang="en-GB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365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>
            <a:extLst>
              <a:ext uri="{FF2B5EF4-FFF2-40B4-BE49-F238E27FC236}">
                <a16:creationId xmlns:a16="http://schemas.microsoft.com/office/drawing/2014/main" id="{9BCC9356-B22F-478B-8748-160A195036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61"/>
          <a:stretch/>
        </p:blipFill>
        <p:spPr bwMode="auto">
          <a:xfrm>
            <a:off x="0" y="4876800"/>
            <a:ext cx="12192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819400"/>
            <a:ext cx="10363200" cy="2057400"/>
          </a:xfrm>
        </p:spPr>
        <p:txBody>
          <a:bodyPr/>
          <a:lstStyle>
            <a:lvl1pPr algn="ctr">
              <a:defRPr sz="4800"/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1000"/>
            <a:ext cx="8534400" cy="914400"/>
          </a:xfrm>
        </p:spPr>
        <p:txBody>
          <a:bodyPr/>
          <a:lstStyle>
            <a:lvl1pPr marL="0" indent="0" algn="ctr">
              <a:buFontTx/>
              <a:buNone/>
              <a:defRPr sz="2400"/>
            </a:lvl1pPr>
          </a:lstStyle>
          <a:p>
            <a:pPr lvl="0"/>
            <a:r>
              <a:rPr lang="en-GB" altLang="en-US" noProof="0"/>
              <a:t>Click to edit Master subtitle style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96DC06F7-087E-4EEB-B736-E49AC7C2317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61"/>
          <a:stretch/>
        </p:blipFill>
        <p:spPr bwMode="auto">
          <a:xfrm>
            <a:off x="-3583577" y="381000"/>
            <a:ext cx="12192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227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267373-8198-4D9A-B61E-C7EE7D45E6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6F158E-6D5B-454A-9679-ED93B6991E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7B9E5C-21E6-44E9-923D-7132308196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837DE4-3AE8-40F6-8397-0CBD10E10B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0209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ED6032-4943-41C5-B2FB-5E570A89CE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2E85DE-7F9D-496B-B383-7D15B019DC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B173826-F3CA-45A3-BDD8-8C47C6B6A1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17A23-988F-4A88-86A4-F97766A1C5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33536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95F343-3A9A-4E36-9F07-20B267B44E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AEFD78-F453-4A90-BBDC-9F32200E29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EDC9AE-7DB6-4845-86B5-83F4C3653F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8CA549-9304-489D-BE0F-3699B4B63C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3371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55772-ACBF-4844-8EA3-D63355FD7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B00C1-100C-44B7-9F08-2CA170893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7867B-FA15-4478-9527-21C64F08A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B087-0598-4CDD-AAE5-559C8745B8D4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5D229-16EF-4105-AA44-5F7462B01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45BAFE-A57F-46E6-B91E-908AF2B52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5DD2-CA6C-4BAF-AB00-1F70B4236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752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B27DEA0-F542-4332-B122-1D5D6FAB5C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D9E601E-8797-45DA-889C-05AC7C4AF0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F5793ED-1C51-40A2-9279-6F87FF13C1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A770FC-7489-4ABF-851F-D3DEB405BB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1199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9118340-5177-4C16-A84A-0F591844D7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A74E72B-82FF-4CEF-97EE-8D3326817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055711D-8503-4FD3-9E5C-F972FF0BC5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B69F1-15E7-48E6-AE47-5B888873E6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72267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0275568-936E-45FE-9DDD-CF636285FE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A68C3F6-0D7A-41BC-8285-48CA9FF19F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377AADA-774B-4994-A0D8-3DE6177D8C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E2B7A8-3A58-45D4-83FE-0ABDF852ED7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21093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33EA59-6DF5-49E1-A876-531BE7604F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D12E1C-1E99-4FF5-84D8-ED3A17CEB5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68419E-B398-4B9D-AD84-7F89607E99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2B5C9-E6F2-4862-BB0A-54D68A070D8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25280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46CCCF-7F58-4E17-91A5-E0E7332A94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E12DC4-2418-4EB1-9578-8AD5F3FD98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8D1C1B-FA7B-483A-A6C7-8B4954D2F8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2C9C51-C19D-423A-8292-6D45A4BED93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19611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4FC4D3-D98E-4660-B27C-9E48975F4B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4EA20B2-CB56-4C9F-BA18-8797EE9D01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8FA158-582B-4CC8-A01F-F1BBF8656C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C01C07-A08E-46E1-A68D-EC8ECD79BF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81435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6200"/>
            <a:ext cx="27432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6200"/>
            <a:ext cx="80264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E664C1-AE57-47AE-B403-DC9DA0DBFE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6BED2BF-A6F3-4FC7-8D48-D3E78AE442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D3863C-0EA3-42B8-BDAC-D7BF3EE9C1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15CA83-02E9-43E4-8590-9636D4859B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48944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993A8-7EEC-421F-AE25-2AA83E573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8FDEB-1273-4699-BE4F-131CBA20E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850DE-18C6-496A-B3FA-051F14273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4198-3AE6-49FF-8DA6-F6310419B436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4E39A-522B-4F7C-A2E7-251761E7B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543997-F92A-4326-B366-7AA4FC023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02E7-C652-43F1-B9A8-385008433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23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42974-9EC8-4FAE-A0C6-1CF480C7D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1708E4-8D0A-41A9-8912-D34F38605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27D0A-154C-4EE9-A4EB-72BA321C4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4198-3AE6-49FF-8DA6-F6310419B436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5E62B-0ABF-460F-A87E-F08525744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393BA-4616-4D0D-B242-DB69539E4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02E7-C652-43F1-B9A8-385008433B09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E6896CAD-A4BA-432E-8932-76AB3F4263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735637"/>
            <a:ext cx="1224270" cy="88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564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7ABBD-4EB3-4F5E-9487-876C6B55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D67B4-204C-457C-9A88-CA949DA13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862D9-43FB-4468-8BD7-18B53E431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B087-0598-4CDD-AAE5-559C8745B8D4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735554-2D60-4B06-A097-7E8551BB5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E5749-393C-4EA2-8B0C-B576CF48A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5DD2-CA6C-4BAF-AB00-1F70B4236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615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D90E3-1C37-48FF-B6E2-61DBCF819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AF94A-F33A-4BAD-8714-125C92E809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7B243-3945-41A8-9432-D3ECAAD51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75C4E-221C-48EC-9DAD-92FEAD36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B087-0598-4CDD-AAE5-559C8745B8D4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C3C3E-5956-4BFF-A35F-C4A58E58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9B4CAA-BF83-4ADB-B485-BC0FDC78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5DD2-CA6C-4BAF-AB00-1F70B4236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303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239D7-7C85-4266-8BE1-8884A9A74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C80B1-2615-451B-A2AD-8E460F7DF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F239B1-A3B2-4A96-BCBD-331A70DE0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E9EFEC-7591-46D2-A5FD-6E9C888A7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ACF335-5FD4-40FE-AFBF-C81EDF95DB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7E099B-DA88-4983-8431-EABCE2744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B087-0598-4CDD-AAE5-559C8745B8D4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619EF5-2D56-403A-9E29-E37970724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179561-4249-4391-9BE5-1E960FA0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5DD2-CA6C-4BAF-AB00-1F70B4236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611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603C-CE89-4B73-AEA0-79E0882D3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D2E1B6-6E75-4AB0-8759-8F12B6A5E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B087-0598-4CDD-AAE5-559C8745B8D4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123FF5-4E1D-4A8F-B6D7-0CE76003F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E95878-D9DE-4709-A679-2090D69A3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5DD2-CA6C-4BAF-AB00-1F70B4236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072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1DA19E-2171-4715-8118-C364182E7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B087-0598-4CDD-AAE5-559C8745B8D4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024CA2-DAB8-4686-987F-BB0520BD6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D44DE-C3C2-4027-B58B-9283D509A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5DD2-CA6C-4BAF-AB00-1F70B4236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967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C1F56-6B47-4C9A-BDE2-C91D78135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A0279-4A4F-4A43-A13D-B0044E983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5F5472-06F1-48AD-BD2F-DF98781168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A13180-9683-47A1-BB18-C82618572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B087-0598-4CDD-AAE5-559C8745B8D4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3EFF68-2721-49A5-9C0F-F122789D2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A23770-1528-4182-877E-7ED89F920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5DD2-CA6C-4BAF-AB00-1F70B4236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984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8890B-AF57-4681-8348-DDF133268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6DE8BD-D55F-49DD-8C2A-2A914A1E86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8097DF-7992-42C3-BF25-81E732371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46E11C-74CA-4CC2-9D54-919BE1B7A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B087-0598-4CDD-AAE5-559C8745B8D4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9943C-25C9-462C-88F2-6A5170C7B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77828-FA60-45E3-B497-1F3903D3C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5DD2-CA6C-4BAF-AB00-1F70B4236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869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microsoft.com/office/2007/relationships/hdphoto" Target="../media/hdphoto1.wdp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50DABB-7205-4313-A728-68B0B44D6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CDD6A1-CAAB-41CE-BAFD-6CACCB629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EB89D-6981-4783-A3AB-964754A090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DB087-0598-4CDD-AAE5-559C8745B8D4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3E3D51-C5FB-4382-B3E9-93C88CA3B2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68F7F-ADD0-4DBE-BC38-118D716378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05DD2-CA6C-4BAF-AB00-1F70B4236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21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4BDAC3-8ABD-4C21-86BE-86940F8EC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6CD61-8160-4EE8-A5B7-DE799C653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63BFC-CEEA-4C0D-99AF-E7FA5B597E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668A51-413C-452D-A23A-1D2A39D8806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2021-04-23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7631D-6743-4FCF-B1F4-1BBBCFB35A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F112E-FCF5-452B-8BBD-9F30F6FA8B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85C0A7-33A4-49AF-A7B0-73F72485A6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925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4BDAC3-8ABD-4C21-86BE-86940F8EC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6CD61-8160-4EE8-A5B7-DE799C653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63BFC-CEEA-4C0D-99AF-E7FA5B597E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668A51-413C-452D-A23A-1D2A39D8806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2021-04-23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7631D-6743-4FCF-B1F4-1BBBCFB35A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F112E-FCF5-452B-8BBD-9F30F6FA8B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85C0A7-33A4-49AF-A7B0-73F72485A6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79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>
            <a:extLst>
              <a:ext uri="{FF2B5EF4-FFF2-40B4-BE49-F238E27FC236}">
                <a16:creationId xmlns:a16="http://schemas.microsoft.com/office/drawing/2014/main" id="{18D1A601-D5C0-4F0E-9CF0-5F14B198F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10242362-2B81-4CBA-A17B-3DDE588760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904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E58ED1C1-8D01-4842-9420-D296ABC0BC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73F6D994-F706-4191-9FD3-3634DBB02D2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400"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FCB3E832-4241-47AE-ACA0-062B4E60DA3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E35F7C5E-DAB3-4791-9CCF-C5E9E7259A5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400"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D535C1E-CC38-40E3-9B1F-6D56744FA582}" type="slidenum">
              <a:rPr lang="en-GB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31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6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>
            <a:extLst>
              <a:ext uri="{FF2B5EF4-FFF2-40B4-BE49-F238E27FC236}">
                <a16:creationId xmlns:a16="http://schemas.microsoft.com/office/drawing/2014/main" id="{18D1A601-D5C0-4F0E-9CF0-5F14B198F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alphaModFix amt="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10242362-2B81-4CBA-A17B-3DDE588760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904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E58ED1C1-8D01-4842-9420-D296ABC0BC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73F6D994-F706-4191-9FD3-3634DBB02D2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FCB3E832-4241-47AE-ACA0-062B4E60DA3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E35F7C5E-DAB3-4791-9CCF-C5E9E7259A5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400">
                <a:latin typeface="Times New Roman" panose="02020603050405020304" pitchFamily="18" charset="0"/>
              </a:defRPr>
            </a:lvl1pPr>
          </a:lstStyle>
          <a:p>
            <a:fld id="{DD535C1E-CC38-40E3-9B1F-6D56744FA58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7791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anose="020B0502020104020203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6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F004DF-6328-4886-8DF8-249C93FB8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800359-E57F-42D1-9877-F56F7D976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5B1F4-4DCF-4111-9F69-2E3AE0C972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94198-3AE6-49FF-8DA6-F6310419B436}" type="datetimeFigureOut">
              <a:rPr lang="en-GB" smtClean="0"/>
              <a:t>2021-04-23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C691F5-F78D-478F-A318-6425E7A4D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FEF3D-2E09-41E1-A9E3-DA5AAB959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502E7-C652-43F1-B9A8-385008433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951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omensworkshop.net/2021/02/09/new-course-practical-emotional-help-skills-training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learning@womensworkshop.net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oleObject" Target="../embeddings/oleObject1.bin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34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36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38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B065C9-F599-461D-A53F-527EE0A08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350" y="455613"/>
            <a:ext cx="3265488" cy="21415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4D6C5E-2415-4F34-94C7-314240CBB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6782" y="715963"/>
            <a:ext cx="2257425" cy="16208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2795AF-1F95-479C-8440-A5868635045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2350" y="2668588"/>
            <a:ext cx="5594350" cy="3686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0CE819-5B33-436F-8FC2-306425C90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042" y="891652"/>
            <a:ext cx="4412021" cy="3030724"/>
          </a:xfrm>
        </p:spPr>
        <p:txBody>
          <a:bodyPr anchor="b">
            <a:normAutofit fontScale="90000"/>
          </a:bodyPr>
          <a:lstStyle/>
          <a:p>
            <a:pPr algn="r"/>
            <a:br>
              <a:rPr lang="en-GB" sz="2800" b="1" dirty="0">
                <a:solidFill>
                  <a:srgbClr val="FFFFFF"/>
                </a:solidFill>
              </a:rPr>
            </a:br>
            <a:br>
              <a:rPr lang="en-GB" sz="2800" b="1" dirty="0">
                <a:solidFill>
                  <a:srgbClr val="FFFFFF"/>
                </a:solidFill>
              </a:rPr>
            </a:br>
            <a:br>
              <a:rPr lang="en-GB" sz="2800" b="1" dirty="0">
                <a:solidFill>
                  <a:srgbClr val="FFFFFF"/>
                </a:solidFill>
              </a:rPr>
            </a:br>
            <a:r>
              <a:rPr lang="en-GB" sz="3600" b="1" dirty="0">
                <a:solidFill>
                  <a:srgbClr val="FFFFFF"/>
                </a:solidFill>
              </a:rPr>
              <a:t>Practical and Emotional Support Skills</a:t>
            </a:r>
            <a:br>
              <a:rPr lang="en-GB" sz="3600" dirty="0">
                <a:solidFill>
                  <a:srgbClr val="FFFFFF"/>
                </a:solidFill>
              </a:rPr>
            </a:br>
            <a:r>
              <a:rPr lang="en-GB" sz="3600" dirty="0">
                <a:solidFill>
                  <a:srgbClr val="FFFFFF"/>
                </a:solidFill>
              </a:rPr>
              <a:t>Session Five </a:t>
            </a:r>
            <a:br>
              <a:rPr lang="en-GB" sz="3600" dirty="0">
                <a:solidFill>
                  <a:srgbClr val="FFFFFF"/>
                </a:solidFill>
              </a:rPr>
            </a:br>
            <a:r>
              <a:rPr lang="en-GB" sz="3600" dirty="0">
                <a:solidFill>
                  <a:srgbClr val="FFFFFF"/>
                </a:solidFill>
              </a:rPr>
              <a:t>21</a:t>
            </a:r>
            <a:r>
              <a:rPr lang="en-GB" sz="3600" baseline="30000" dirty="0">
                <a:solidFill>
                  <a:srgbClr val="FFFFFF"/>
                </a:solidFill>
              </a:rPr>
              <a:t>st</a:t>
            </a:r>
            <a:r>
              <a:rPr lang="en-GB" sz="3600" dirty="0">
                <a:solidFill>
                  <a:srgbClr val="FFFFFF"/>
                </a:solidFill>
              </a:rPr>
              <a:t> April 2021 </a:t>
            </a:r>
            <a:endParaRPr lang="en-GB" sz="2800" dirty="0">
              <a:solidFill>
                <a:srgbClr val="FFFFFF"/>
              </a:solidFill>
            </a:endParaRP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684EB5BA-D1DA-4557-810D-725D64F0B2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5791" y="4745317"/>
            <a:ext cx="4126272" cy="1375145"/>
          </a:xfrm>
        </p:spPr>
        <p:txBody>
          <a:bodyPr>
            <a:normAutofit fontScale="92500" lnSpcReduction="20000"/>
          </a:bodyPr>
          <a:lstStyle/>
          <a:p>
            <a:pPr algn="r"/>
            <a:endParaRPr lang="en-GB" dirty="0">
              <a:solidFill>
                <a:srgbClr val="FFFFFF"/>
              </a:solidFill>
            </a:endParaRPr>
          </a:p>
          <a:p>
            <a:pPr algn="r"/>
            <a:r>
              <a:rPr lang="en-GB" dirty="0">
                <a:solidFill>
                  <a:srgbClr val="FFFFFF"/>
                </a:solidFill>
              </a:rPr>
              <a:t>Women’s Workshop:</a:t>
            </a:r>
          </a:p>
          <a:p>
            <a:pPr algn="r"/>
            <a:r>
              <a:rPr lang="en-GB" dirty="0">
                <a:solidFill>
                  <a:srgbClr val="FFFFFF"/>
                </a:solidFill>
              </a:rPr>
              <a:t>New approaches to learning and support</a:t>
            </a:r>
          </a:p>
        </p:txBody>
      </p:sp>
    </p:spTree>
    <p:extLst>
      <p:ext uri="{BB962C8B-B14F-4D97-AF65-F5344CB8AC3E}">
        <p14:creationId xmlns:p14="http://schemas.microsoft.com/office/powerpoint/2010/main" val="326586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9FCA1-174C-48F5-A029-1A5231D69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7747" y="492529"/>
            <a:ext cx="9144000" cy="838784"/>
          </a:xfrm>
        </p:spPr>
        <p:txBody>
          <a:bodyPr>
            <a:normAutofit fontScale="90000"/>
          </a:bodyPr>
          <a:lstStyle/>
          <a:p>
            <a:r>
              <a:rPr lang="en-GB" dirty="0"/>
              <a:t>Case Study – ‘Yasmin’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D8C74C-5FDF-4612-9B39-629BEA3590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732546"/>
            <a:ext cx="9144000" cy="4271211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Made redundant March 20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Only has access on a phone to online services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Needed to sign up to Universal Credit online in Covid i.e. couldn’t meet inside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English second language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Wanted to continue to be a care worker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Isolated – out of touch with people with shared culture / beliefs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Moved flat Oct 2020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Got Covid Feb 2021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Poor conditions in new care job – 60 hour weeks then laid off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079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2094C-ECF4-4DFB-B7E2-73247EDAB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9621" y="592974"/>
            <a:ext cx="9144000" cy="766595"/>
          </a:xfrm>
        </p:spPr>
        <p:txBody>
          <a:bodyPr>
            <a:normAutofit fontScale="90000"/>
          </a:bodyPr>
          <a:lstStyle/>
          <a:p>
            <a:r>
              <a:rPr lang="en-GB" dirty="0"/>
              <a:t>Case Study – ‘Cheryl’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D1B023-1D57-4E6F-9C5D-604E94871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660359"/>
            <a:ext cx="9144000" cy="4075278"/>
          </a:xfrm>
        </p:spPr>
        <p:txBody>
          <a:bodyPr>
            <a:normAutofit/>
          </a:bodyPr>
          <a:lstStyle/>
          <a:p>
            <a:r>
              <a:rPr lang="en-GB" dirty="0"/>
              <a:t>Living rurally, dependent on others for transport</a:t>
            </a:r>
          </a:p>
          <a:p>
            <a:r>
              <a:rPr lang="en-GB" dirty="0"/>
              <a:t>In work provided by family business</a:t>
            </a:r>
          </a:p>
          <a:p>
            <a:r>
              <a:rPr lang="en-GB" dirty="0"/>
              <a:t>Good at maths and accountancy</a:t>
            </a:r>
          </a:p>
          <a:p>
            <a:r>
              <a:rPr lang="en-GB" dirty="0"/>
              <a:t>Living at home without social network except boyfriend</a:t>
            </a:r>
          </a:p>
          <a:p>
            <a:r>
              <a:rPr lang="en-GB" dirty="0"/>
              <a:t>Diagnosed with autism as an adult</a:t>
            </a:r>
          </a:p>
          <a:p>
            <a:r>
              <a:rPr lang="en-GB" dirty="0"/>
              <a:t>Extreme issues with trust because of past experience and prone to anger / meltdowns</a:t>
            </a:r>
          </a:p>
          <a:p>
            <a:r>
              <a:rPr lang="en-GB" dirty="0"/>
              <a:t>Confidence / self-esteem issues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0712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1199FB19-8541-4759-8EF7-EDC2CC4F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BAAC409-201A-4FAF-9C65-6A4D7DAAD1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2" name="Color">
              <a:extLst>
                <a:ext uri="{FF2B5EF4-FFF2-40B4-BE49-F238E27FC236}">
                  <a16:creationId xmlns:a16="http://schemas.microsoft.com/office/drawing/2014/main" id="{DBDC8C38-2172-441C-8A12-26AE329F6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69C0906D-B11D-4E8F-AFCB-D3673E318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4F07ED6-79C7-4F4B-85BA-7EC4EC406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6200000">
            <a:off x="-1479026" y="2096388"/>
            <a:ext cx="5958643" cy="2485581"/>
          </a:xfrm>
        </p:spPr>
        <p:txBody>
          <a:bodyPr anchor="ctr">
            <a:normAutofit/>
          </a:bodyPr>
          <a:lstStyle/>
          <a:p>
            <a:pPr algn="l"/>
            <a:r>
              <a:rPr lang="en-GB" sz="4800">
                <a:solidFill>
                  <a:schemeClr val="bg1"/>
                </a:solidFill>
              </a:rPr>
              <a:t>Scenario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6D2353-E2CA-4676-A043-A10A64208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6964" y="1504484"/>
            <a:ext cx="8623042" cy="4361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34864E-9F57-4221-8CE5-DAAD23C80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2431" y="1504484"/>
            <a:ext cx="7366999" cy="4380217"/>
          </a:xfrm>
        </p:spPr>
        <p:txBody>
          <a:bodyPr anchor="ctr">
            <a:normAutofit fontScale="92500" lnSpcReduction="10000"/>
          </a:bodyPr>
          <a:lstStyle/>
          <a:p>
            <a:pPr algn="l"/>
            <a:r>
              <a:rPr lang="en-GB" sz="2000" b="1" dirty="0"/>
              <a:t>Poppy 21</a:t>
            </a:r>
          </a:p>
          <a:p>
            <a:pPr algn="l"/>
            <a:r>
              <a:rPr lang="en-GB" sz="2000" dirty="0"/>
              <a:t>Coercive relationship – boyfriend moved in and doesn’t contribute</a:t>
            </a:r>
          </a:p>
          <a:p>
            <a:pPr algn="l"/>
            <a:r>
              <a:rPr lang="en-GB" sz="2000" dirty="0"/>
              <a:t>Poor mental health linked to past trauma</a:t>
            </a:r>
          </a:p>
          <a:p>
            <a:pPr algn="l"/>
            <a:r>
              <a:rPr lang="en-GB" sz="2000" dirty="0"/>
              <a:t>Not managing financially</a:t>
            </a:r>
          </a:p>
          <a:p>
            <a:pPr algn="l"/>
            <a:r>
              <a:rPr lang="en-GB" sz="2000" dirty="0"/>
              <a:t>Money on drugs</a:t>
            </a:r>
          </a:p>
          <a:p>
            <a:pPr algn="l"/>
            <a:r>
              <a:rPr lang="en-GB" sz="2000" dirty="0"/>
              <a:t>Prone to crisis</a:t>
            </a:r>
          </a:p>
          <a:p>
            <a:pPr algn="l"/>
            <a:r>
              <a:rPr lang="en-GB" sz="2000" dirty="0"/>
              <a:t>Can seem to be exploiting the help that’s offered</a:t>
            </a:r>
          </a:p>
          <a:p>
            <a:pPr algn="l"/>
            <a:r>
              <a:rPr lang="en-GB" sz="2000" dirty="0"/>
              <a:t>In </a:t>
            </a:r>
            <a:r>
              <a:rPr lang="en-GB" sz="2000" b="1" dirty="0"/>
              <a:t>one week </a:t>
            </a:r>
            <a:r>
              <a:rPr lang="en-GB" sz="2000" dirty="0"/>
              <a:t>she asks for: a lift to Newcastle for emergency dental surgery; basic provisions because she misses food bank opening hours; plates and towels: top up for gas which has been cut off; cat food; money.</a:t>
            </a:r>
          </a:p>
          <a:p>
            <a:pPr algn="l"/>
            <a:endParaRPr lang="en-GB" sz="2000" dirty="0"/>
          </a:p>
          <a:p>
            <a:pPr algn="l"/>
            <a:r>
              <a:rPr lang="en-GB" sz="2000" b="1" dirty="0"/>
              <a:t>HOW WOULD YOU RESPOND?</a:t>
            </a:r>
          </a:p>
          <a:p>
            <a:pPr algn="l"/>
            <a:endParaRPr lang="en-GB" sz="2000" dirty="0"/>
          </a:p>
          <a:p>
            <a:pPr algn="l"/>
            <a:endParaRPr lang="en-GB" sz="1300" dirty="0">
              <a:solidFill>
                <a:schemeClr val="tx2"/>
              </a:solidFill>
            </a:endParaRPr>
          </a:p>
          <a:p>
            <a:pPr algn="l"/>
            <a:endParaRPr lang="en-GB" sz="13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90289E-A1F1-4762-95AD-A4FAC2E17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0346" y="4367355"/>
            <a:ext cx="1984680" cy="142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130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A22732-F3EE-4811-B591-9060934A6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Next?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081A7F-2E2B-4C5E-BCF3-D403EE1D6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864" y="192385"/>
            <a:ext cx="1681481" cy="1212032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3D462C7A-8ADC-44C1-B445-A59912569507}"/>
              </a:ext>
            </a:extLst>
          </p:cNvPr>
          <p:cNvSpPr txBox="1">
            <a:spLocks noChangeArrowheads="1"/>
          </p:cNvSpPr>
          <p:nvPr/>
        </p:nvSpPr>
        <p:spPr>
          <a:xfrm>
            <a:off x="4556760" y="257471"/>
            <a:ext cx="6894576" cy="616718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endParaRPr lang="en-US" altLang="en-US" sz="3200" dirty="0"/>
          </a:p>
          <a:p>
            <a:pPr marL="0" indent="0">
              <a:buNone/>
            </a:pPr>
            <a:r>
              <a:rPr lang="en-US" altLang="en-US" sz="6400" b="1" dirty="0"/>
              <a:t>Submit Worksheets </a:t>
            </a:r>
          </a:p>
          <a:p>
            <a:pPr marL="0"/>
            <a:r>
              <a:rPr lang="en-US" altLang="en-US" sz="6400" dirty="0"/>
              <a:t>Session 5  Worksheet 1 Personal Support Contract</a:t>
            </a:r>
          </a:p>
          <a:p>
            <a:pPr marL="0"/>
            <a:r>
              <a:rPr lang="en-US" altLang="en-US" sz="6400" dirty="0"/>
              <a:t>Session 5  Worksheet 2 Risk Assessment</a:t>
            </a:r>
          </a:p>
          <a:p>
            <a:pPr marL="0"/>
            <a:r>
              <a:rPr lang="en-US" altLang="en-US" sz="6400" dirty="0"/>
              <a:t>Session 5  Session Review sheet</a:t>
            </a:r>
          </a:p>
          <a:p>
            <a:pPr marL="0" indent="0">
              <a:buNone/>
            </a:pPr>
            <a:endParaRPr lang="en-US" altLang="en-US" sz="6400" dirty="0"/>
          </a:p>
          <a:p>
            <a:pPr marL="0" indent="0">
              <a:buNone/>
            </a:pPr>
            <a:r>
              <a:rPr lang="en-US" altLang="en-US" sz="6400" dirty="0"/>
              <a:t>Find all of these at </a:t>
            </a:r>
            <a:r>
              <a:rPr lang="en-US" altLang="en-US" sz="6400" dirty="0">
                <a:hlinkClick r:id="rId3"/>
              </a:rPr>
              <a:t>http://womensworkshop.net/2021/02/09/new-course-practical-emotional-help-skills-training/</a:t>
            </a:r>
            <a:r>
              <a:rPr lang="en-US" altLang="en-US" sz="6400" dirty="0"/>
              <a:t> </a:t>
            </a:r>
          </a:p>
          <a:p>
            <a:pPr marL="0" indent="0">
              <a:buNone/>
            </a:pPr>
            <a:endParaRPr lang="en-US" altLang="en-US" sz="6400" dirty="0"/>
          </a:p>
          <a:p>
            <a:pPr marL="0" indent="0">
              <a:buNone/>
            </a:pPr>
            <a:r>
              <a:rPr lang="en-US" altLang="en-US" sz="6400" b="1" dirty="0"/>
              <a:t>Learning Mentors </a:t>
            </a:r>
            <a:r>
              <a:rPr lang="en-US" altLang="en-US" sz="6400" dirty="0"/>
              <a:t>are available to:</a:t>
            </a:r>
          </a:p>
          <a:p>
            <a:pPr lvl="1"/>
            <a:r>
              <a:rPr lang="en-US" altLang="en-US" sz="6400" dirty="0"/>
              <a:t>Sort out how you can access the resources you need</a:t>
            </a:r>
          </a:p>
          <a:p>
            <a:pPr lvl="1"/>
            <a:r>
              <a:rPr lang="en-US" altLang="en-US" sz="6400" dirty="0"/>
              <a:t>Check your understanding of the homework tasks which will be emailed, posted or you can access through our website</a:t>
            </a:r>
          </a:p>
          <a:p>
            <a:pPr marL="228600" lvl="1" indent="0">
              <a:buNone/>
            </a:pPr>
            <a:endParaRPr lang="en-US" altLang="en-US" sz="6400" dirty="0"/>
          </a:p>
          <a:p>
            <a:pPr marL="228600" lvl="1" indent="0">
              <a:buNone/>
            </a:pPr>
            <a:r>
              <a:rPr lang="en-US" altLang="en-US" sz="6400" b="1" dirty="0"/>
              <a:t>Next  -  </a:t>
            </a:r>
          </a:p>
          <a:p>
            <a:pPr marL="228600" lvl="1" indent="0">
              <a:buNone/>
            </a:pPr>
            <a:r>
              <a:rPr lang="en-US" altLang="en-US" sz="6400" b="1" dirty="0"/>
              <a:t>Networking and Referrals on Wed 5</a:t>
            </a:r>
            <a:r>
              <a:rPr lang="en-US" altLang="en-US" sz="6400" b="1" baseline="30000" dirty="0"/>
              <a:t>th</a:t>
            </a:r>
            <a:r>
              <a:rPr lang="en-US" altLang="en-US" sz="6400" b="1" dirty="0"/>
              <a:t> May 10.30 to 12.30 </a:t>
            </a:r>
          </a:p>
          <a:p>
            <a:pPr marL="228600" lvl="1" indent="0">
              <a:buNone/>
            </a:pPr>
            <a:r>
              <a:rPr lang="en-US" altLang="en-US" sz="6400" b="1" dirty="0"/>
              <a:t>then next taught session Weds 19</a:t>
            </a:r>
            <a:r>
              <a:rPr lang="en-US" altLang="en-US" sz="6400" b="1" baseline="30000" dirty="0"/>
              <a:t>th</a:t>
            </a:r>
            <a:r>
              <a:rPr lang="en-US" altLang="en-US" sz="6400" b="1" dirty="0"/>
              <a:t> May 10.30 – 12.30</a:t>
            </a:r>
          </a:p>
        </p:txBody>
      </p:sp>
    </p:spTree>
    <p:extLst>
      <p:ext uri="{BB962C8B-B14F-4D97-AF65-F5344CB8AC3E}">
        <p14:creationId xmlns:p14="http://schemas.microsoft.com/office/powerpoint/2010/main" val="2409666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23A58148-D452-4F6F-A2FE-EED968DE1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386463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FD70F99F-981E-4BCB-B8C0-E52BBA8377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2724" y="3433763"/>
            <a:ext cx="3197013" cy="2743200"/>
          </a:xfrm>
        </p:spPr>
        <p:txBody>
          <a:bodyPr anchor="t">
            <a:normAutofit/>
          </a:bodyPr>
          <a:lstStyle/>
          <a:p>
            <a:pPr algn="ctr" eaLnBrk="1" hangingPunct="1"/>
            <a:r>
              <a:rPr lang="en-GB" altLang="en-US" sz="4800" b="1">
                <a:solidFill>
                  <a:schemeClr val="bg1"/>
                </a:solidFill>
              </a:rPr>
              <a:t>How we will assess your learning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75C212-4513-4EF9-BE8E-299394C4F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271" y="2249881"/>
            <a:ext cx="914400" cy="659726"/>
          </a:xfrm>
          <a:prstGeom prst="rect">
            <a:avLst/>
          </a:prstGeom>
        </p:spPr>
      </p:pic>
      <p:sp>
        <p:nvSpPr>
          <p:cNvPr id="6163" name="Rectangle 3">
            <a:extLst>
              <a:ext uri="{FF2B5EF4-FFF2-40B4-BE49-F238E27FC236}">
                <a16:creationId xmlns:a16="http://schemas.microsoft.com/office/drawing/2014/main" id="{79B996FF-DDCB-456F-B570-D087A6D86F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50079" y="518160"/>
            <a:ext cx="7170439" cy="5656951"/>
          </a:xfrm>
        </p:spPr>
        <p:txBody>
          <a:bodyPr anchor="ctr">
            <a:normAutofit fontScale="55000" lnSpcReduction="20000"/>
          </a:bodyPr>
          <a:lstStyle/>
          <a:p>
            <a:endParaRPr lang="en-GB" altLang="en-US" sz="3600" dirty="0"/>
          </a:p>
          <a:p>
            <a:endParaRPr lang="en-GB" altLang="en-US" sz="3600" dirty="0"/>
          </a:p>
          <a:p>
            <a:r>
              <a:rPr lang="en-GB" altLang="en-US" sz="3600" dirty="0"/>
              <a:t>Observation including peer feedback on giving and receiving support</a:t>
            </a:r>
          </a:p>
          <a:p>
            <a:r>
              <a:rPr lang="en-GB" altLang="en-US" sz="3600" dirty="0"/>
              <a:t>Observation on how you communicate and contribute to the training</a:t>
            </a:r>
          </a:p>
          <a:p>
            <a:pPr marL="0" indent="0">
              <a:buNone/>
            </a:pPr>
            <a:endParaRPr lang="en-GB" altLang="en-US" sz="3600" dirty="0"/>
          </a:p>
          <a:p>
            <a:pPr eaLnBrk="1" hangingPunct="1"/>
            <a:r>
              <a:rPr lang="en-GB" altLang="en-US" sz="3600" dirty="0"/>
              <a:t>Coursework which includes:</a:t>
            </a:r>
          </a:p>
          <a:p>
            <a:pPr lvl="1"/>
            <a:r>
              <a:rPr lang="en-GB" altLang="en-US" sz="3200" dirty="0"/>
              <a:t>Short written exercises</a:t>
            </a:r>
          </a:p>
          <a:p>
            <a:pPr lvl="1"/>
            <a:r>
              <a:rPr lang="en-GB" altLang="en-US" sz="3200" dirty="0"/>
              <a:t>Case studies</a:t>
            </a:r>
          </a:p>
          <a:p>
            <a:pPr lvl="1"/>
            <a:r>
              <a:rPr lang="en-GB" altLang="en-US" sz="3200" dirty="0"/>
              <a:t>A short assignment about other sources of support</a:t>
            </a:r>
          </a:p>
          <a:p>
            <a:pPr lvl="1"/>
            <a:r>
              <a:rPr lang="en-GB" altLang="en-US" sz="3200" dirty="0"/>
              <a:t>Reflecting on your own practice (within Session Review Sheets)</a:t>
            </a:r>
          </a:p>
          <a:p>
            <a:pPr lvl="1"/>
            <a:endParaRPr lang="en-GB" altLang="en-US" sz="3200" dirty="0"/>
          </a:p>
          <a:p>
            <a:pPr lvl="1"/>
            <a:r>
              <a:rPr lang="en-GB" altLang="en-US" sz="4600" dirty="0"/>
              <a:t>All coursework is returned to Hala at </a:t>
            </a:r>
            <a:r>
              <a:rPr lang="en-GB" altLang="en-US" sz="4600" dirty="0">
                <a:hlinkClick r:id="rId3"/>
              </a:rPr>
              <a:t>learning@womensworkshop.net</a:t>
            </a:r>
            <a:r>
              <a:rPr lang="en-GB" altLang="en-US" sz="4600" dirty="0"/>
              <a:t> </a:t>
            </a:r>
          </a:p>
          <a:p>
            <a:pPr marL="457200" lvl="1" indent="0">
              <a:buNone/>
            </a:pPr>
            <a:endParaRPr lang="en-GB" altLang="en-US" sz="3200" dirty="0"/>
          </a:p>
          <a:p>
            <a:pPr eaLnBrk="1" hangingPunct="1"/>
            <a:r>
              <a:rPr lang="en-GB" altLang="en-US" sz="3600" dirty="0"/>
              <a:t>Feedback from course tutor to support you in completing assessments after session 3 and session 6</a:t>
            </a:r>
          </a:p>
          <a:p>
            <a:r>
              <a:rPr lang="en-GB" altLang="en-US" sz="3600" dirty="0"/>
              <a:t>Internal Verifier</a:t>
            </a:r>
            <a:r>
              <a:rPr lang="en-GB" altLang="en-US" sz="3600"/>
              <a:t>, Carol </a:t>
            </a:r>
            <a:r>
              <a:rPr lang="en-GB" altLang="en-US" sz="3600" dirty="0"/>
              <a:t>Burnett, will be attending next session.</a:t>
            </a:r>
          </a:p>
          <a:p>
            <a:pPr eaLnBrk="1" hangingPunct="1"/>
            <a:endParaRPr lang="en-GB" altLang="en-US" u="sng" dirty="0"/>
          </a:p>
          <a:p>
            <a:pPr eaLnBrk="1" hangingPunct="1"/>
            <a:endParaRPr lang="en-GB" altLang="en-US" u="sng" dirty="0"/>
          </a:p>
          <a:p>
            <a:pPr eaLnBrk="1" hangingPunct="1"/>
            <a:endParaRPr lang="en-GB" altLang="en-US" u="sng" dirty="0"/>
          </a:p>
        </p:txBody>
      </p:sp>
    </p:spTree>
    <p:extLst>
      <p:ext uri="{BB962C8B-B14F-4D97-AF65-F5344CB8AC3E}">
        <p14:creationId xmlns:p14="http://schemas.microsoft.com/office/powerpoint/2010/main" val="823249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C067D-8DFC-4BFF-ADEE-B5C20F5A7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6160" y="4376508"/>
            <a:ext cx="9623404" cy="1257202"/>
          </a:xfrm>
        </p:spPr>
        <p:txBody>
          <a:bodyPr>
            <a:noAutofit/>
          </a:bodyPr>
          <a:lstStyle/>
          <a:p>
            <a:pPr algn="l"/>
            <a:r>
              <a:rPr lang="en-GB" sz="4800" dirty="0"/>
              <a:t>Any questions thoughts or comments?</a:t>
            </a:r>
          </a:p>
        </p:txBody>
      </p:sp>
      <p:pic>
        <p:nvPicPr>
          <p:cNvPr id="6" name="Picture 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72B82B76-4483-4CA4-9E06-72C4F6BCEA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04" r="24768"/>
          <a:stretch/>
        </p:blipFill>
        <p:spPr>
          <a:xfrm>
            <a:off x="2225727" y="891540"/>
            <a:ext cx="3029782" cy="3217333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ADD2B2-7507-402E-916D-356BE94B6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099" y="891540"/>
            <a:ext cx="4459317" cy="3217333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8617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A22732-F3EE-4811-B591-9060934A6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6685" y="431983"/>
            <a:ext cx="4977976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Session 3 Outline </a:t>
            </a:r>
          </a:p>
        </p:txBody>
      </p:sp>
      <p:sp>
        <p:nvSpPr>
          <p:cNvPr id="31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081A7F-2E2B-4C5E-BCF3-D403EE1D6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49" y="2119353"/>
            <a:ext cx="3661831" cy="2639492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3D462C7A-8ADC-44C1-B445-A59912569507}"/>
              </a:ext>
            </a:extLst>
          </p:cNvPr>
          <p:cNvSpPr txBox="1">
            <a:spLocks noChangeArrowheads="1"/>
          </p:cNvSpPr>
          <p:nvPr/>
        </p:nvSpPr>
        <p:spPr>
          <a:xfrm>
            <a:off x="5429786" y="1889760"/>
            <a:ext cx="6447254" cy="467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b="1" dirty="0">
                <a:solidFill>
                  <a:srgbClr val="000000"/>
                </a:solidFill>
              </a:rPr>
              <a:t>Welcome</a:t>
            </a:r>
            <a:endParaRPr lang="en-US" altLang="en-US" b="1" dirty="0">
              <a:solidFill>
                <a:srgbClr val="000000"/>
              </a:solidFill>
            </a:endParaRPr>
          </a:p>
          <a:p>
            <a:pPr lvl="1"/>
            <a:r>
              <a:rPr lang="en-US" altLang="en-US" b="1" dirty="0">
                <a:solidFill>
                  <a:srgbClr val="000000"/>
                </a:solidFill>
              </a:rPr>
              <a:t>Quality Assurance Framework</a:t>
            </a:r>
          </a:p>
          <a:p>
            <a:pPr lvl="1"/>
            <a:r>
              <a:rPr lang="en-US" altLang="en-US" b="1" dirty="0">
                <a:solidFill>
                  <a:srgbClr val="000000"/>
                </a:solidFill>
              </a:rPr>
              <a:t>Confidentiality and Data Protection and good practice guidelines.</a:t>
            </a:r>
          </a:p>
          <a:p>
            <a:pPr lvl="1"/>
            <a:r>
              <a:rPr lang="en-US" altLang="en-US" b="1" dirty="0">
                <a:solidFill>
                  <a:srgbClr val="000000"/>
                </a:solidFill>
              </a:rPr>
              <a:t>Risk Assessment</a:t>
            </a:r>
          </a:p>
          <a:p>
            <a:pPr lvl="1"/>
            <a:endParaRPr lang="en-US" altLang="en-US" b="1" dirty="0">
              <a:solidFill>
                <a:srgbClr val="000000"/>
              </a:solidFill>
            </a:endParaRPr>
          </a:p>
          <a:p>
            <a:pPr lvl="1"/>
            <a:endParaRPr lang="en-US" altLang="en-US" b="1" dirty="0">
              <a:solidFill>
                <a:srgbClr val="000000"/>
              </a:solidFill>
            </a:endParaRPr>
          </a:p>
          <a:p>
            <a:pPr lvl="1"/>
            <a:r>
              <a:rPr lang="en-US" altLang="en-US" b="1" dirty="0">
                <a:solidFill>
                  <a:srgbClr val="000000"/>
                </a:solidFill>
              </a:rPr>
              <a:t>What Next?</a:t>
            </a:r>
          </a:p>
        </p:txBody>
      </p:sp>
    </p:spTree>
    <p:extLst>
      <p:ext uri="{BB962C8B-B14F-4D97-AF65-F5344CB8AC3E}">
        <p14:creationId xmlns:p14="http://schemas.microsoft.com/office/powerpoint/2010/main" val="781878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A22732-F3EE-4811-B591-9060934A6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115" y="748790"/>
            <a:ext cx="3881120" cy="1476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Introductions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081A7F-2E2B-4C5E-BCF3-D403EE1D6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314" y="3340270"/>
            <a:ext cx="1432722" cy="1032723"/>
          </a:xfrm>
          <a:prstGeom prst="rect">
            <a:avLst/>
          </a:prstGeom>
        </p:spPr>
      </p:pic>
      <p:sp>
        <p:nvSpPr>
          <p:cNvPr id="13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D462C7A-8ADC-44C1-B445-A59912569507}"/>
              </a:ext>
            </a:extLst>
          </p:cNvPr>
          <p:cNvSpPr txBox="1">
            <a:spLocks noChangeArrowheads="1"/>
          </p:cNvSpPr>
          <p:nvPr/>
        </p:nvSpPr>
        <p:spPr>
          <a:xfrm>
            <a:off x="711201" y="625856"/>
            <a:ext cx="5527040" cy="54491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000" b="1" dirty="0">
                <a:solidFill>
                  <a:srgbClr val="002060"/>
                </a:solidFill>
              </a:rPr>
              <a:t>Round the group:</a:t>
            </a:r>
          </a:p>
          <a:p>
            <a:pPr marL="0" indent="0">
              <a:buNone/>
            </a:pPr>
            <a:endParaRPr lang="en-US" altLang="en-US" sz="3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3600" b="1" dirty="0">
                <a:solidFill>
                  <a:srgbClr val="002060"/>
                </a:solidFill>
              </a:rPr>
              <a:t>One thing you are particularly looking forward to coming out of Lockdown, personally or in your work.</a:t>
            </a:r>
          </a:p>
          <a:p>
            <a:pPr marL="0" indent="0">
              <a:buNone/>
            </a:pPr>
            <a:endParaRPr lang="en-US" altLang="en-US" sz="3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3600" b="1" dirty="0">
                <a:solidFill>
                  <a:srgbClr val="002060"/>
                </a:solidFill>
              </a:rPr>
              <a:t>Please chose someone else to speak next.</a:t>
            </a:r>
          </a:p>
        </p:txBody>
      </p:sp>
    </p:spTree>
    <p:extLst>
      <p:ext uri="{BB962C8B-B14F-4D97-AF65-F5344CB8AC3E}">
        <p14:creationId xmlns:p14="http://schemas.microsoft.com/office/powerpoint/2010/main" val="3162836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22732-F3EE-4811-B591-9060934A6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480" y="261804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Today’s Learning Objectives 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D462C7A-8ADC-44C1-B445-A59912569507}"/>
              </a:ext>
            </a:extLst>
          </p:cNvPr>
          <p:cNvSpPr txBox="1">
            <a:spLocks noChangeArrowheads="1"/>
          </p:cNvSpPr>
          <p:nvPr/>
        </p:nvSpPr>
        <p:spPr>
          <a:xfrm>
            <a:off x="721360" y="1402080"/>
            <a:ext cx="8081771" cy="48283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i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Developing Interaction Skills </a:t>
            </a:r>
            <a:r>
              <a:rPr lang="en-GB" sz="1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</a:t>
            </a:r>
            <a:r>
              <a:rPr lang="en-GB" sz="1800" i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IAG:</a:t>
            </a:r>
          </a:p>
          <a:p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GB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.1 Describe how principles of confidentiality and data protection are adhered to in interaction with clients.</a:t>
            </a:r>
          </a:p>
          <a:p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GB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.2. Describe how impartiality in service delivery is maintained.</a:t>
            </a:r>
          </a:p>
          <a:p>
            <a:pPr marL="0" indent="0">
              <a:buNone/>
            </a:pPr>
            <a:endParaRPr lang="en-GB" sz="1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GB" sz="1800" i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IAG in Practice:</a:t>
            </a:r>
          </a:p>
          <a:p>
            <a:r>
              <a:rPr lang="en-GB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3.1 Describe boundaries of own role in meeting information, advice or guidance requirements of clients.</a:t>
            </a:r>
          </a:p>
          <a:p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3.2 Give examples of a range of potential agencies for referral or signposting.</a:t>
            </a:r>
          </a:p>
          <a:p>
            <a:r>
              <a:rPr lang="en-GB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3.3 Describe how to refer or signpost individual clients to other agencies.</a:t>
            </a:r>
          </a:p>
          <a:p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3.4 Describe how to monitor and evaluate client referrals to other agencies.</a:t>
            </a:r>
            <a:endParaRPr lang="en-GB" sz="1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2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E6A2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081A7F-2E2B-4C5E-BCF3-D403EE1D6A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2" r="14256" b="7"/>
          <a:stretch/>
        </p:blipFill>
        <p:spPr>
          <a:xfrm>
            <a:off x="9030743" y="2474254"/>
            <a:ext cx="1912560" cy="1909489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367367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58B7BA18-82AC-4F73-A843-CD22FEA67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A18D471-708A-40E6-B998-65CD71778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12191996" cy="6858000"/>
            <a:chOff x="1" y="0"/>
            <a:chExt cx="12191996" cy="6858000"/>
          </a:xfrm>
        </p:grpSpPr>
        <p:sp useBgFill="1">
          <p:nvSpPr>
            <p:cNvPr id="67" name="Rectangle 66">
              <a:extLst>
                <a:ext uri="{FF2B5EF4-FFF2-40B4-BE49-F238E27FC236}">
                  <a16:creationId xmlns:a16="http://schemas.microsoft.com/office/drawing/2014/main" id="{2BA89D80-A205-4952-A46F-A135B693B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FF73490-1CDC-4DA0-A5DC-3F4139460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7BE92F-000F-4A19-948F-0F1ED395D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261" y="776436"/>
            <a:ext cx="3490699" cy="2180124"/>
          </a:xfrm>
        </p:spPr>
        <p:txBody>
          <a:bodyPr anchor="ctr">
            <a:normAutofit/>
          </a:bodyPr>
          <a:lstStyle/>
          <a:p>
            <a:r>
              <a:rPr lang="en-GB" sz="2800" dirty="0"/>
              <a:t>The framework for good practice in mentoring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5224AB-2A4E-4CFA-8907-235E4D433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439380"/>
            <a:ext cx="5284040" cy="2642184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tx1">
                    <a:alpha val="60000"/>
                  </a:schemeClr>
                </a:solidFill>
              </a:rPr>
              <a:t>Three layers…</a:t>
            </a:r>
          </a:p>
          <a:p>
            <a:r>
              <a:rPr lang="en-GB" sz="3600" dirty="0">
                <a:solidFill>
                  <a:schemeClr val="tx1">
                    <a:alpha val="60000"/>
                  </a:schemeClr>
                </a:solidFill>
              </a:rPr>
              <a:t>External</a:t>
            </a:r>
          </a:p>
          <a:p>
            <a:r>
              <a:rPr lang="en-GB" sz="3600" dirty="0">
                <a:solidFill>
                  <a:schemeClr val="tx1">
                    <a:alpha val="60000"/>
                  </a:schemeClr>
                </a:solidFill>
              </a:rPr>
              <a:t>Organisation</a:t>
            </a:r>
          </a:p>
          <a:p>
            <a:r>
              <a:rPr lang="en-GB" sz="3600" dirty="0">
                <a:solidFill>
                  <a:schemeClr val="tx1">
                    <a:alpha val="60000"/>
                  </a:schemeClr>
                </a:solidFill>
              </a:rPr>
              <a:t>Individual</a:t>
            </a:r>
            <a:endParaRPr lang="en-GB" sz="500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79D730AC-06E5-4840-86DF-F67855B1D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BFA5802F-C01B-4DD6-9B46-F354E742DF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" r="608"/>
          <a:stretch/>
        </p:blipFill>
        <p:spPr>
          <a:xfrm>
            <a:off x="4831080" y="10"/>
            <a:ext cx="7360920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40092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F4B7DD6-3B06-4C16-B34D-4DC3E3F2E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E16001B4-D102-47DC-8A0C-F93D9A513A5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303850" y="891541"/>
            <a:ext cx="5866189" cy="4074074"/>
          </a:xfrm>
          <a:prstGeom prst="rect">
            <a:avLst/>
          </a:prstGeom>
        </p:spPr>
        <p:txBody>
          <a:bodyPr rot="0" spcFirstLastPara="0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marL="92075" indent="228600" algn="l">
              <a:spcBef>
                <a:spcPts val="340"/>
              </a:spcBef>
              <a:spcAft>
                <a:spcPts val="0"/>
              </a:spcAft>
            </a:pPr>
            <a:r>
              <a:rPr lang="en-GB" sz="2800" b="1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External requirements, policies</a:t>
            </a:r>
            <a:br>
              <a:rPr lang="en-GB" sz="2800" b="1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</a:br>
            <a:r>
              <a:rPr lang="en-GB" sz="2800" b="1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   and legislation</a:t>
            </a:r>
            <a:endParaRPr lang="en-GB" sz="2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R="161925" indent="228600" algn="l">
              <a:spcBef>
                <a:spcPts val="895"/>
              </a:spcBef>
              <a:spcAft>
                <a:spcPts val="0"/>
              </a:spcAft>
            </a:pPr>
            <a:r>
              <a:rPr lang="en-GB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  Single Equalities Act </a:t>
            </a:r>
            <a:br>
              <a:rPr lang="en-GB" sz="2000" dirty="0"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</a:br>
            <a:r>
              <a:rPr lang="en-GB" sz="2000" dirty="0"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      </a:t>
            </a:r>
            <a:r>
              <a:rPr lang="en-GB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Human Rights</a:t>
            </a:r>
            <a:br>
              <a:rPr lang="en-GB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</a:br>
            <a:r>
              <a:rPr lang="en-GB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      </a:t>
            </a:r>
            <a:r>
              <a:rPr lang="en-GB" sz="2000" dirty="0"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D</a:t>
            </a:r>
            <a:r>
              <a:rPr lang="en-GB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uty of care legislation</a:t>
            </a:r>
            <a:br>
              <a:rPr lang="en-GB" sz="2000" dirty="0">
                <a:latin typeface="Georgia" panose="02040502050405020303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</a:br>
            <a:r>
              <a:rPr lang="en-GB" sz="2000" dirty="0">
                <a:latin typeface="Georgia" panose="02040502050405020303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    </a:t>
            </a:r>
            <a:r>
              <a:rPr lang="en-GB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Mentoring &amp; Befriending Foundation </a:t>
            </a:r>
            <a:endParaRPr lang="en-GB" sz="20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R="633095" indent="228600" algn="l">
              <a:spcAft>
                <a:spcPts val="0"/>
              </a:spcAft>
              <a:tabLst>
                <a:tab pos="549910" algn="l"/>
              </a:tabLst>
            </a:pPr>
            <a:r>
              <a:rPr lang="en-GB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 NOCN requirements for accredited learning </a:t>
            </a:r>
            <a:endParaRPr lang="en-GB" sz="20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R="633095" indent="228600" algn="l">
              <a:spcAft>
                <a:spcPts val="0"/>
              </a:spcAft>
              <a:tabLst>
                <a:tab pos="549910" algn="l"/>
              </a:tabLst>
            </a:pPr>
            <a:r>
              <a:rPr lang="en-GB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 Data Protection</a:t>
            </a:r>
            <a:endParaRPr lang="en-GB" sz="20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R="633095" indent="228600" algn="l">
              <a:spcAft>
                <a:spcPts val="0"/>
              </a:spcAft>
              <a:tabLst>
                <a:tab pos="549910" algn="l"/>
              </a:tabLst>
            </a:pPr>
            <a:r>
              <a:rPr lang="en-GB" sz="2000" dirty="0"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 C</a:t>
            </a:r>
            <a:r>
              <a:rPr lang="en-GB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Times New Roman" panose="02020603050405020304" pitchFamily="18" charset="0"/>
              </a:rPr>
              <a:t>ompanies House</a:t>
            </a:r>
            <a:endParaRPr lang="en-GB" sz="20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indent="228600" algn="l">
              <a:spcAft>
                <a:spcPts val="0"/>
              </a:spcAft>
            </a:pPr>
            <a:r>
              <a:rPr lang="en-GB" sz="2000" dirty="0">
                <a:effectLst/>
                <a:latin typeface="Georgia" panose="02040502050405020303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4184E1-F098-4602-ADB3-03B126E0EE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3850" y="4965613"/>
            <a:ext cx="5866189" cy="921039"/>
          </a:xfrm>
        </p:spPr>
        <p:txBody>
          <a:bodyPr>
            <a:normAutofit/>
          </a:bodyPr>
          <a:lstStyle/>
          <a:p>
            <a:r>
              <a:rPr lang="en-GB" dirty="0"/>
              <a:t>We will share all relevant issues throughout the course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0582D2-07E2-46B9-8A77-58C7E6574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Scales of Justice">
            <a:extLst>
              <a:ext uri="{FF2B5EF4-FFF2-40B4-BE49-F238E27FC236}">
                <a16:creationId xmlns:a16="http://schemas.microsoft.com/office/drawing/2014/main" id="{5E7E7D9B-DA48-4A0C-8408-A9E1116E9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2815" y="1427017"/>
            <a:ext cx="4000156" cy="4000156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2568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72B886CF-D3D5-4CDE-A0D0-35994223D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47E6B6C6-5D1D-4D2A-AF79-F795B7AA2FD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370731" y="1384685"/>
            <a:ext cx="4121975" cy="4084820"/>
          </a:xfrm>
          <a:prstGeom prst="rect">
            <a:avLst/>
          </a:prstGeom>
        </p:spPr>
        <p:txBody>
          <a:bodyPr rot="0" spcFirstLastPara="0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93345" marR="163195" indent="228600" algn="l">
              <a:spcAft>
                <a:spcPts val="0"/>
              </a:spcAft>
            </a:pPr>
            <a:br>
              <a:rPr lang="en-US" sz="22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800" b="1" kern="1200" dirty="0"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Women’s Workshop Policies and Procedures</a:t>
            </a:r>
            <a:br>
              <a:rPr lang="en-US" sz="22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Health &amp; Safety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Equal Opportunities</a:t>
            </a:r>
            <a:br>
              <a:rPr lang="en-US" sz="2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Vulnerable Adult Protection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Confidentiality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Risk Assessment</a:t>
            </a:r>
            <a:br>
              <a:rPr lang="en-US" sz="2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Quality assurance systems</a:t>
            </a:r>
            <a:br>
              <a:rPr lang="en-US" sz="2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Mentoring Handbook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Referral Systems</a:t>
            </a:r>
          </a:p>
          <a:p>
            <a:pPr indent="228600" algn="l">
              <a:spcAft>
                <a:spcPts val="0"/>
              </a:spcAft>
            </a:pPr>
            <a:r>
              <a:rPr lang="en-US" sz="22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 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C139937-FF72-463A-8CD1-5AFF723B2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565521B-3AFA-45E0-B4C4-C6ED089C8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891540"/>
            <a:ext cx="6096000" cy="5071110"/>
          </a:xfrm>
          <a:prstGeom prst="rect">
            <a:avLst/>
          </a:prstGeom>
          <a:solidFill>
            <a:schemeClr val="tx1">
              <a:lumMod val="50000"/>
              <a:lumOff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995A66-DCFA-4220-AE35-983D8823A8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0478" y="1384686"/>
            <a:ext cx="4935239" cy="40848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b="1" dirty="0"/>
              <a:t>In your Centre information folder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b="1" dirty="0"/>
              <a:t>On our website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0F650BD8-1615-49B1-9AE9-5875267BF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896" y="4159250"/>
            <a:ext cx="25019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55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AD3F6-874E-4FBD-9AA6-60E5F8B4E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GB" sz="3700" b="1">
                <a:latin typeface="+mn-lt"/>
              </a:rPr>
              <a:t>Establishing a Personalised Contract in a Mentoring relationship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AA941-9A93-454D-8F8F-1951C13E0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/>
              <a:t>       </a:t>
            </a:r>
            <a:r>
              <a:rPr lang="en-GB" sz="3600" dirty="0"/>
              <a:t>Negotiate:</a:t>
            </a:r>
          </a:p>
          <a:p>
            <a:pPr lvl="1"/>
            <a:r>
              <a:rPr lang="en-GB" sz="3600" dirty="0"/>
              <a:t>Access </a:t>
            </a:r>
          </a:p>
          <a:p>
            <a:pPr lvl="1"/>
            <a:r>
              <a:rPr lang="en-GB" sz="3600" b="1" dirty="0"/>
              <a:t>Boundaries</a:t>
            </a:r>
          </a:p>
          <a:p>
            <a:pPr lvl="1"/>
            <a:r>
              <a:rPr lang="en-GB" sz="3600" dirty="0"/>
              <a:t>Risk Assessment</a:t>
            </a:r>
          </a:p>
          <a:p>
            <a:pPr lvl="1"/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E6A2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674C3D46-50B1-4B96-866C-53546210E0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2" r="14256" b="7"/>
          <a:stretch/>
        </p:blipFill>
        <p:spPr>
          <a:xfrm>
            <a:off x="9030743" y="2474254"/>
            <a:ext cx="1912560" cy="1909489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3F743AE1-41FC-4AA3-922C-0840E0372615}"/>
              </a:ext>
            </a:extLst>
          </p:cNvPr>
          <p:cNvSpPr/>
          <p:nvPr/>
        </p:nvSpPr>
        <p:spPr>
          <a:xfrm>
            <a:off x="3881158" y="336443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ADECC4-168E-4376-B321-830FF9BF8863}"/>
              </a:ext>
            </a:extLst>
          </p:cNvPr>
          <p:cNvSpPr txBox="1"/>
          <p:nvPr/>
        </p:nvSpPr>
        <p:spPr>
          <a:xfrm>
            <a:off x="5472684" y="3191255"/>
            <a:ext cx="2415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4800" dirty="0"/>
              <a:t>Contract </a:t>
            </a:r>
          </a:p>
        </p:txBody>
      </p:sp>
    </p:spTree>
    <p:extLst>
      <p:ext uri="{BB962C8B-B14F-4D97-AF65-F5344CB8AC3E}">
        <p14:creationId xmlns:p14="http://schemas.microsoft.com/office/powerpoint/2010/main" val="149623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4781EE0-CDE1-4736-8D1F-B01B40C454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7341792"/>
              </p:ext>
            </p:extLst>
          </p:nvPr>
        </p:nvGraphicFramePr>
        <p:xfrm>
          <a:off x="6912928" y="2814662"/>
          <a:ext cx="4764722" cy="3397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561C075-9527-4286-9B94-89C0658D09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613293"/>
              </p:ext>
            </p:extLst>
          </p:nvPr>
        </p:nvGraphicFramePr>
        <p:xfrm>
          <a:off x="-3428" y="1152525"/>
          <a:ext cx="6784791" cy="479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6416596" imgH="4534293" progId="">
                  <p:embed/>
                </p:oleObj>
              </mc:Choice>
              <mc:Fallback>
                <p:oleObj r:id="rId7" imgW="6416596" imgH="4534293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428" y="1152525"/>
                        <a:ext cx="6784791" cy="4791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D31E585-F256-4D33-BB95-7DD4D36CC493}"/>
              </a:ext>
            </a:extLst>
          </p:cNvPr>
          <p:cNvSpPr txBox="1"/>
          <p:nvPr/>
        </p:nvSpPr>
        <p:spPr>
          <a:xfrm>
            <a:off x="1571624" y="599354"/>
            <a:ext cx="5114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Accessing</a:t>
            </a:r>
            <a:r>
              <a:rPr lang="en-GB" sz="3600" dirty="0"/>
              <a:t> Risk!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4BA314-522F-4438-A4D4-AFBD3BC894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24900" y="154569"/>
            <a:ext cx="3039307" cy="218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855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omen's History Month presentation">
  <a:themeElements>
    <a:clrScheme name="Women's History Month presentation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Women's History Month presentation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Women's History Month presentation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men's History Month presentation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men's History Month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men's History Month presentation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men's History Month presentation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men's History Month presentation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Women's History Month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Women's History Month presentation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Women's History Month presentation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men's History Month presentation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men's History Month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men's History Month presentation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men's History Month presentation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men's History Month presentation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2472</TotalTime>
  <Words>797</Words>
  <Application>Microsoft Office PowerPoint</Application>
  <PresentationFormat>Widescreen</PresentationFormat>
  <Paragraphs>123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Arial</vt:lpstr>
      <vt:lpstr>Calibri</vt:lpstr>
      <vt:lpstr>Calibri Light</vt:lpstr>
      <vt:lpstr>Georgia</vt:lpstr>
      <vt:lpstr>Gill Sans MT</vt:lpstr>
      <vt:lpstr>Tahoma</vt:lpstr>
      <vt:lpstr>Times New Roman</vt:lpstr>
      <vt:lpstr>Custom Design</vt:lpstr>
      <vt:lpstr>2_Office Theme</vt:lpstr>
      <vt:lpstr>1_Office Theme</vt:lpstr>
      <vt:lpstr>Women's History Month presentation</vt:lpstr>
      <vt:lpstr>1_Women's History Month presentation</vt:lpstr>
      <vt:lpstr>1_Office Theme</vt:lpstr>
      <vt:lpstr>   Practical and Emotional Support Skills Session Five  21st April 2021 </vt:lpstr>
      <vt:lpstr>Session 3 Outline </vt:lpstr>
      <vt:lpstr>Introductions</vt:lpstr>
      <vt:lpstr>Today’s Learning Objectives </vt:lpstr>
      <vt:lpstr>The framework for good practice in mentoring</vt:lpstr>
      <vt:lpstr>External requirements, policies    and legislation   Single Equalities Act        Human Rights       Duty of care legislation      Mentoring &amp; Befriending Foundation   NOCN requirements for accredited learning   Data Protection  Companies House  </vt:lpstr>
      <vt:lpstr> Women’s Workshop Policies and Procedures Health &amp; Safety Equal Opportunities Vulnerable Adult Protection Confidentiality Risk Assessment Quality assurance systems Mentoring Handbook Referral Systems  </vt:lpstr>
      <vt:lpstr>Establishing a Personalised Contract in a Mentoring relationship </vt:lpstr>
      <vt:lpstr>PowerPoint Presentation</vt:lpstr>
      <vt:lpstr>Case Study – ‘Yasmin’</vt:lpstr>
      <vt:lpstr>Case Study – ‘Cheryl’ </vt:lpstr>
      <vt:lpstr>Scenario</vt:lpstr>
      <vt:lpstr>What Next?</vt:lpstr>
      <vt:lpstr>How we will assess your learning</vt:lpstr>
      <vt:lpstr>Any questions thoughts or comments?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Mentoring Skills  An Introduction  May 2020</dc:title>
  <dc:creator>Julia Lyford</dc:creator>
  <cp:lastModifiedBy>Julia Lyford</cp:lastModifiedBy>
  <cp:revision>106</cp:revision>
  <cp:lastPrinted>2021-03-10T07:33:40Z</cp:lastPrinted>
  <dcterms:created xsi:type="dcterms:W3CDTF">2020-05-17T14:58:57Z</dcterms:created>
  <dcterms:modified xsi:type="dcterms:W3CDTF">2021-04-23T21:11:12Z</dcterms:modified>
</cp:coreProperties>
</file>