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65" r:id="rId2"/>
    <p:sldMasterId id="2147483663" r:id="rId3"/>
    <p:sldMasterId id="2147483661" r:id="rId4"/>
    <p:sldMasterId id="2147483667" r:id="rId5"/>
  </p:sldMasterIdLst>
  <p:sldIdLst>
    <p:sldId id="256" r:id="rId6"/>
    <p:sldId id="292" r:id="rId7"/>
    <p:sldId id="295" r:id="rId8"/>
    <p:sldId id="286" r:id="rId9"/>
    <p:sldId id="297" r:id="rId10"/>
    <p:sldId id="300" r:id="rId11"/>
    <p:sldId id="301" r:id="rId12"/>
    <p:sldId id="260" r:id="rId13"/>
    <p:sldId id="298" r:id="rId14"/>
    <p:sldId id="284" r:id="rId15"/>
    <p:sldId id="285" r:id="rId16"/>
    <p:sldId id="299" r:id="rId17"/>
    <p:sldId id="278" r:id="rId18"/>
    <p:sldId id="279" r:id="rId19"/>
    <p:sldId id="276" r:id="rId20"/>
    <p:sldId id="287" r:id="rId21"/>
    <p:sldId id="306" r:id="rId22"/>
    <p:sldId id="303" r:id="rId23"/>
    <p:sldId id="302" r:id="rId24"/>
    <p:sldId id="308" r:id="rId25"/>
    <p:sldId id="307" r:id="rId26"/>
    <p:sldId id="293" r:id="rId27"/>
    <p:sldId id="288" r:id="rId28"/>
    <p:sldId id="258" r:id="rId29"/>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67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E2ABA-87F5-4EB8-9AAD-2187668395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E8FC8BC-EA1A-48A3-9AE1-7ED79A93C6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1192124-8EDA-43AB-8A3B-1D8F8C2712FB}"/>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5" name="Footer Placeholder 4">
            <a:extLst>
              <a:ext uri="{FF2B5EF4-FFF2-40B4-BE49-F238E27FC236}">
                <a16:creationId xmlns:a16="http://schemas.microsoft.com/office/drawing/2014/main" id="{F06EC5EB-6472-4CEF-8B34-2BE2CE7108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7E6439-797B-4B9E-B650-6D69F00E4FBD}"/>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880667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5772-ACBF-4844-8EA3-D63355FD7D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0FB00C1-100C-44B7-9F08-2CA1708930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B7867B-FA15-4478-9527-21C64F08AA9E}"/>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5" name="Footer Placeholder 4">
            <a:extLst>
              <a:ext uri="{FF2B5EF4-FFF2-40B4-BE49-F238E27FC236}">
                <a16:creationId xmlns:a16="http://schemas.microsoft.com/office/drawing/2014/main" id="{CB85D229-16EF-4105-AA44-5F7462B017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45BAFE-A57F-46E6-B91E-908AF2B526D8}"/>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374175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7ABBD-4EB3-4F5E-9487-876C6B5533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9CD67B4-204C-457C-9A88-CA949DA13E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7862D9-43FB-4468-8BD7-18B53E4312CE}"/>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5" name="Footer Placeholder 4">
            <a:extLst>
              <a:ext uri="{FF2B5EF4-FFF2-40B4-BE49-F238E27FC236}">
                <a16:creationId xmlns:a16="http://schemas.microsoft.com/office/drawing/2014/main" id="{1E735554-2D60-4B06-A097-7E8551BB5E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C5E5749-393C-4EA2-8B0C-B576CF48A2EC}"/>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626615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D90E3-1C37-48FF-B6E2-61DBCF819C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8AF94A-F33A-4BAD-8714-125C92E809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57B243-3945-41A8-9432-D3ECAAD518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8975C4E-221C-48EC-9DAD-92FEAD366B57}"/>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6" name="Footer Placeholder 5">
            <a:extLst>
              <a:ext uri="{FF2B5EF4-FFF2-40B4-BE49-F238E27FC236}">
                <a16:creationId xmlns:a16="http://schemas.microsoft.com/office/drawing/2014/main" id="{B9DC3C3E-5956-4BFF-A35F-C4A58E58A2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9B4CAA-BF83-4ADB-B485-BC0FDC78D564}"/>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2368303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39D7-7C85-4266-8BE1-8884A9A74E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AC80B1-2615-451B-A2AD-8E460F7DFA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F239B1-A3B2-4A96-BCBD-331A70DE0F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1E9EFEC-7591-46D2-A5FD-6E9C888A76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ACF335-5FD4-40FE-AFBF-C81EDF95DB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37E099B-DA88-4983-8431-EABCE27440C7}"/>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8" name="Footer Placeholder 7">
            <a:extLst>
              <a:ext uri="{FF2B5EF4-FFF2-40B4-BE49-F238E27FC236}">
                <a16:creationId xmlns:a16="http://schemas.microsoft.com/office/drawing/2014/main" id="{18619EF5-2D56-403A-9E29-E3797072468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179561-4249-4391-9BE5-1E960FA0B75B}"/>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2688611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603C-CE89-4B73-AEA0-79E0882D358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8D2E1B6-6E75-4AB0-8759-8F12B6A5E209}"/>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4" name="Footer Placeholder 3">
            <a:extLst>
              <a:ext uri="{FF2B5EF4-FFF2-40B4-BE49-F238E27FC236}">
                <a16:creationId xmlns:a16="http://schemas.microsoft.com/office/drawing/2014/main" id="{B0123FF5-4E1D-4A8F-B6D7-0CE76003F8D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E95878-D9DE-4709-A679-2090D69A387A}"/>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1234072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1DA19E-2171-4715-8118-C364182E7AC5}"/>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3" name="Footer Placeholder 2">
            <a:extLst>
              <a:ext uri="{FF2B5EF4-FFF2-40B4-BE49-F238E27FC236}">
                <a16:creationId xmlns:a16="http://schemas.microsoft.com/office/drawing/2014/main" id="{F8024CA2-DAB8-4686-987F-BB0520BD624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56D44DE-C3C2-4027-B58B-9283D509A4FB}"/>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265796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C1F56-6B47-4C9A-BDE2-C91D78135F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90A0279-4A4F-4A43-A13D-B0044E9834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5F5472-06F1-48AD-BD2F-DF98781168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A13180-9683-47A1-BB18-C8261857235E}"/>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6" name="Footer Placeholder 5">
            <a:extLst>
              <a:ext uri="{FF2B5EF4-FFF2-40B4-BE49-F238E27FC236}">
                <a16:creationId xmlns:a16="http://schemas.microsoft.com/office/drawing/2014/main" id="{853EFF68-2721-49A5-9C0F-F122789D2C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A23770-1528-4182-877E-7ED89F920335}"/>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2685984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8890B-AF57-4681-8348-DDF133268D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C6DE8BD-D55F-49DD-8C2A-2A914A1E86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98097DF-7992-42C3-BF25-81E7323713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46E11C-74CA-4CC2-9D54-919BE1B7A7BF}"/>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6" name="Footer Placeholder 5">
            <a:extLst>
              <a:ext uri="{FF2B5EF4-FFF2-40B4-BE49-F238E27FC236}">
                <a16:creationId xmlns:a16="http://schemas.microsoft.com/office/drawing/2014/main" id="{0039943C-25C9-462C-88F2-6A5170C7B5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577828-FA60-45E3-B497-1F3903D3CF1D}"/>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650869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99654-4B88-45FE-91F9-734B3F9FCA1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5D38AA-084C-4449-A41A-2434CE8972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6BB836-8035-4E5F-A943-E1C4C9DECD86}"/>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5" name="Footer Placeholder 4">
            <a:extLst>
              <a:ext uri="{FF2B5EF4-FFF2-40B4-BE49-F238E27FC236}">
                <a16:creationId xmlns:a16="http://schemas.microsoft.com/office/drawing/2014/main" id="{D2888637-8ABE-4922-BA0B-F480A5566C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BC25B0-1760-43DE-BFFB-8022E5256D1D}"/>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571255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F8736B-BA24-4FA9-90C4-9F6938323F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21E478B-714A-4903-9CC3-680E89D49D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7097C6-9F48-4108-9986-72015151D80D}"/>
              </a:ext>
            </a:extLst>
          </p:cNvPr>
          <p:cNvSpPr>
            <a:spLocks noGrp="1"/>
          </p:cNvSpPr>
          <p:nvPr>
            <p:ph type="dt" sz="half" idx="10"/>
          </p:nvPr>
        </p:nvSpPr>
        <p:spPr/>
        <p:txBody>
          <a:bodyPr/>
          <a:lstStyle/>
          <a:p>
            <a:fld id="{29EDB087-0598-4CDD-AAE5-559C8745B8D4}" type="datetimeFigureOut">
              <a:rPr lang="en-GB" smtClean="0"/>
              <a:t>03/03/2026</a:t>
            </a:fld>
            <a:endParaRPr lang="en-GB"/>
          </a:p>
        </p:txBody>
      </p:sp>
      <p:sp>
        <p:nvSpPr>
          <p:cNvPr id="5" name="Footer Placeholder 4">
            <a:extLst>
              <a:ext uri="{FF2B5EF4-FFF2-40B4-BE49-F238E27FC236}">
                <a16:creationId xmlns:a16="http://schemas.microsoft.com/office/drawing/2014/main" id="{EF9E9A39-296F-4EFD-B8D3-8F13B6AE42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C8B93F-3668-44F1-9AB0-A5BEFB8F5D5A}"/>
              </a:ext>
            </a:extLst>
          </p:cNvPr>
          <p:cNvSpPr>
            <a:spLocks noGrp="1"/>
          </p:cNvSpPr>
          <p:nvPr>
            <p:ph type="sldNum" sz="quarter" idx="12"/>
          </p:nvPr>
        </p:nvSpPr>
        <p:spPr/>
        <p:txBody>
          <a:bodyPr/>
          <a:lstStyle/>
          <a:p>
            <a:fld id="{6A505DD2-CA6C-4BAF-AB00-1F70B4236C8D}" type="slidenum">
              <a:rPr lang="en-GB" smtClean="0"/>
              <a:t>‹#›</a:t>
            </a:fld>
            <a:endParaRPr lang="en-GB"/>
          </a:p>
        </p:txBody>
      </p:sp>
    </p:spTree>
    <p:extLst>
      <p:ext uri="{BB962C8B-B14F-4D97-AF65-F5344CB8AC3E}">
        <p14:creationId xmlns:p14="http://schemas.microsoft.com/office/powerpoint/2010/main" val="2112688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821B-1FEE-4DB6-ADEA-DB331DF1726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99CDCF9-D798-452F-B939-8C51FA7335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668A51-413C-452D-A23A-1D2A39D88069}"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03/03/2026</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6CA94193-488B-431A-B0BB-33A8BE35BA57}"/>
              </a:ext>
            </a:extLst>
          </p:cNvPr>
          <p:cNvPicPr>
            <a:picLocks noChangeAspect="1"/>
          </p:cNvPicPr>
          <p:nvPr userDrawn="1"/>
        </p:nvPicPr>
        <p:blipFill>
          <a:blip r:embed="rId2"/>
          <a:stretch>
            <a:fillRect/>
          </a:stretch>
        </p:blipFill>
        <p:spPr>
          <a:xfrm>
            <a:off x="9442254" y="6258138"/>
            <a:ext cx="625503" cy="463336"/>
          </a:xfrm>
          <a:prstGeom prst="rect">
            <a:avLst/>
          </a:prstGeom>
        </p:spPr>
      </p:pic>
      <p:sp>
        <p:nvSpPr>
          <p:cNvPr id="4" name="Footer Placeholder 3">
            <a:extLst>
              <a:ext uri="{FF2B5EF4-FFF2-40B4-BE49-F238E27FC236}">
                <a16:creationId xmlns:a16="http://schemas.microsoft.com/office/drawing/2014/main" id="{71ED14D7-A11E-4653-AA96-FEAE08BC46F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C5BDC187-3498-415D-97BE-D4862C84172A}"/>
              </a:ext>
            </a:extLst>
          </p:cNvPr>
          <p:cNvSpPr>
            <a:spLocks noGrp="1"/>
          </p:cNvSpPr>
          <p:nvPr>
            <p:ph type="sldNum" sz="quarter" idx="12"/>
          </p:nvPr>
        </p:nvSpPr>
        <p:spPr>
          <a:xfrm>
            <a:off x="8535873" y="635634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85C0A7-33A4-49AF-A7B0-73F72485A64A}"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872DF67-7737-4EBC-BD65-D90DF2D2A80D}"/>
              </a:ext>
            </a:extLst>
          </p:cNvPr>
          <p:cNvPicPr>
            <a:picLocks noChangeAspect="1"/>
          </p:cNvPicPr>
          <p:nvPr userDrawn="1"/>
        </p:nvPicPr>
        <p:blipFill>
          <a:blip r:embed="rId3"/>
          <a:stretch>
            <a:fillRect/>
          </a:stretch>
        </p:blipFill>
        <p:spPr>
          <a:xfrm>
            <a:off x="10178263" y="6356349"/>
            <a:ext cx="1483283" cy="338468"/>
          </a:xfrm>
          <a:prstGeom prst="rect">
            <a:avLst/>
          </a:prstGeom>
        </p:spPr>
      </p:pic>
      <p:pic>
        <p:nvPicPr>
          <p:cNvPr id="7" name="Picture 6">
            <a:extLst>
              <a:ext uri="{FF2B5EF4-FFF2-40B4-BE49-F238E27FC236}">
                <a16:creationId xmlns:a16="http://schemas.microsoft.com/office/drawing/2014/main" id="{451D870C-4E50-4E17-84C1-6F8C4550AEDD}"/>
              </a:ext>
            </a:extLst>
          </p:cNvPr>
          <p:cNvPicPr>
            <a:picLocks noChangeAspect="1"/>
          </p:cNvPicPr>
          <p:nvPr userDrawn="1"/>
        </p:nvPicPr>
        <p:blipFill>
          <a:blip r:embed="rId4"/>
          <a:stretch>
            <a:fillRect/>
          </a:stretch>
        </p:blipFill>
        <p:spPr>
          <a:xfrm>
            <a:off x="8290546" y="6356349"/>
            <a:ext cx="1151708" cy="309292"/>
          </a:xfrm>
          <a:prstGeom prst="rect">
            <a:avLst/>
          </a:prstGeom>
        </p:spPr>
      </p:pic>
    </p:spTree>
    <p:extLst>
      <p:ext uri="{BB962C8B-B14F-4D97-AF65-F5344CB8AC3E}">
        <p14:creationId xmlns:p14="http://schemas.microsoft.com/office/powerpoint/2010/main" val="492572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821B-1FEE-4DB6-ADEA-DB331DF1726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99CDCF9-D798-452F-B939-8C51FA7335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668A51-413C-452D-A23A-1D2A39D88069}"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03/03/2026</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6CA94193-488B-431A-B0BB-33A8BE35BA57}"/>
              </a:ext>
            </a:extLst>
          </p:cNvPr>
          <p:cNvPicPr>
            <a:picLocks noChangeAspect="1"/>
          </p:cNvPicPr>
          <p:nvPr userDrawn="1"/>
        </p:nvPicPr>
        <p:blipFill>
          <a:blip r:embed="rId2"/>
          <a:stretch>
            <a:fillRect/>
          </a:stretch>
        </p:blipFill>
        <p:spPr>
          <a:xfrm>
            <a:off x="9442254" y="6258138"/>
            <a:ext cx="625503" cy="463336"/>
          </a:xfrm>
          <a:prstGeom prst="rect">
            <a:avLst/>
          </a:prstGeom>
        </p:spPr>
      </p:pic>
      <p:sp>
        <p:nvSpPr>
          <p:cNvPr id="4" name="Footer Placeholder 3">
            <a:extLst>
              <a:ext uri="{FF2B5EF4-FFF2-40B4-BE49-F238E27FC236}">
                <a16:creationId xmlns:a16="http://schemas.microsoft.com/office/drawing/2014/main" id="{71ED14D7-A11E-4653-AA96-FEAE08BC46F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C5BDC187-3498-415D-97BE-D4862C84172A}"/>
              </a:ext>
            </a:extLst>
          </p:cNvPr>
          <p:cNvSpPr>
            <a:spLocks noGrp="1"/>
          </p:cNvSpPr>
          <p:nvPr>
            <p:ph type="sldNum" sz="quarter" idx="12"/>
          </p:nvPr>
        </p:nvSpPr>
        <p:spPr>
          <a:xfrm>
            <a:off x="8535873" y="635634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85C0A7-33A4-49AF-A7B0-73F72485A64A}"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872DF67-7737-4EBC-BD65-D90DF2D2A80D}"/>
              </a:ext>
            </a:extLst>
          </p:cNvPr>
          <p:cNvPicPr>
            <a:picLocks noChangeAspect="1"/>
          </p:cNvPicPr>
          <p:nvPr userDrawn="1"/>
        </p:nvPicPr>
        <p:blipFill>
          <a:blip r:embed="rId3"/>
          <a:stretch>
            <a:fillRect/>
          </a:stretch>
        </p:blipFill>
        <p:spPr>
          <a:xfrm>
            <a:off x="10178263" y="6356349"/>
            <a:ext cx="1483283" cy="338468"/>
          </a:xfrm>
          <a:prstGeom prst="rect">
            <a:avLst/>
          </a:prstGeom>
        </p:spPr>
      </p:pic>
      <p:pic>
        <p:nvPicPr>
          <p:cNvPr id="7" name="Picture 6">
            <a:extLst>
              <a:ext uri="{FF2B5EF4-FFF2-40B4-BE49-F238E27FC236}">
                <a16:creationId xmlns:a16="http://schemas.microsoft.com/office/drawing/2014/main" id="{451D870C-4E50-4E17-84C1-6F8C4550AEDD}"/>
              </a:ext>
            </a:extLst>
          </p:cNvPr>
          <p:cNvPicPr>
            <a:picLocks noChangeAspect="1"/>
          </p:cNvPicPr>
          <p:nvPr userDrawn="1"/>
        </p:nvPicPr>
        <p:blipFill>
          <a:blip r:embed="rId4"/>
          <a:stretch>
            <a:fillRect/>
          </a:stretch>
        </p:blipFill>
        <p:spPr>
          <a:xfrm>
            <a:off x="8290546" y="6356349"/>
            <a:ext cx="1151708" cy="309292"/>
          </a:xfrm>
          <a:prstGeom prst="rect">
            <a:avLst/>
          </a:prstGeom>
        </p:spPr>
      </p:pic>
    </p:spTree>
    <p:extLst>
      <p:ext uri="{BB962C8B-B14F-4D97-AF65-F5344CB8AC3E}">
        <p14:creationId xmlns:p14="http://schemas.microsoft.com/office/powerpoint/2010/main" val="1124044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4">
            <a:extLst>
              <a:ext uri="{FF2B5EF4-FFF2-40B4-BE49-F238E27FC236}">
                <a16:creationId xmlns:a16="http://schemas.microsoft.com/office/drawing/2014/main" id="{43267373-8198-4D9A-B61E-C7EE7D45E6EA}"/>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FD6F158E-6D5B-454A-9679-ED93B6991E21}"/>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397B9E5C-21E6-44E9-923D-713230819627}"/>
              </a:ext>
            </a:extLst>
          </p:cNvPr>
          <p:cNvSpPr>
            <a:spLocks noGrp="1" noChangeArrowheads="1"/>
          </p:cNvSpPr>
          <p:nvPr>
            <p:ph type="sldNum" sz="quarter" idx="12"/>
          </p:nvPr>
        </p:nvSpPr>
        <p:spPr>
          <a:ln/>
        </p:spPr>
        <p:txBody>
          <a:bodyPr/>
          <a:lstStyle>
            <a:lvl1pPr>
              <a:defRPr/>
            </a:lvl1pPr>
          </a:lstStyle>
          <a:p>
            <a:fld id="{EB837DE4-3AE8-40F6-8397-0CBD10E10BE1}" type="slidenum">
              <a:rPr lang="en-GB" altLang="en-US"/>
              <a:pPr/>
              <a:t>‹#›</a:t>
            </a:fld>
            <a:endParaRPr lang="en-GB" altLang="en-US"/>
          </a:p>
        </p:txBody>
      </p:sp>
    </p:spTree>
    <p:extLst>
      <p:ext uri="{BB962C8B-B14F-4D97-AF65-F5344CB8AC3E}">
        <p14:creationId xmlns:p14="http://schemas.microsoft.com/office/powerpoint/2010/main" val="2381346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43267373-8198-4D9A-B61E-C7EE7D45E6EA}"/>
              </a:ext>
            </a:extLst>
          </p:cNvPr>
          <p:cNvSpPr>
            <a:spLocks noGrp="1" noChangeArrowheads="1"/>
          </p:cNvSpPr>
          <p:nvPr>
            <p:ph type="dt" sz="half" idx="10"/>
          </p:nvPr>
        </p:nvSpPr>
        <p:spPr>
          <a:ln/>
        </p:spPr>
        <p:txBody>
          <a:bodyPr/>
          <a:lstStyle>
            <a:lvl1pPr>
              <a:defRPr/>
            </a:lvl1pPr>
          </a:lstStyle>
          <a:p>
            <a:pPr fontAlgn="base">
              <a:spcBef>
                <a:spcPct val="0"/>
              </a:spcBef>
              <a:spcAft>
                <a:spcPct val="0"/>
              </a:spcAft>
              <a:defRPr/>
            </a:pPr>
            <a:endParaRPr lang="en-GB" altLang="en-US">
              <a:solidFill>
                <a:srgbClr val="000000"/>
              </a:solidFill>
            </a:endParaRPr>
          </a:p>
        </p:txBody>
      </p:sp>
      <p:sp>
        <p:nvSpPr>
          <p:cNvPr id="5" name="Rectangle 5">
            <a:extLst>
              <a:ext uri="{FF2B5EF4-FFF2-40B4-BE49-F238E27FC236}">
                <a16:creationId xmlns:a16="http://schemas.microsoft.com/office/drawing/2014/main" id="{FD6F158E-6D5B-454A-9679-ED93B6991E21}"/>
              </a:ext>
            </a:extLst>
          </p:cNvPr>
          <p:cNvSpPr>
            <a:spLocks noGrp="1" noChangeArrowheads="1"/>
          </p:cNvSpPr>
          <p:nvPr>
            <p:ph type="ftr" sz="quarter" idx="11"/>
          </p:nvPr>
        </p:nvSpPr>
        <p:spPr>
          <a:ln/>
        </p:spPr>
        <p:txBody>
          <a:bodyPr/>
          <a:lstStyle>
            <a:lvl1pPr>
              <a:defRPr/>
            </a:lvl1pPr>
          </a:lstStyle>
          <a:p>
            <a:pPr fontAlgn="base">
              <a:spcBef>
                <a:spcPct val="0"/>
              </a:spcBef>
              <a:spcAft>
                <a:spcPct val="0"/>
              </a:spcAft>
              <a:defRPr/>
            </a:pPr>
            <a:endParaRPr lang="en-GB" altLang="en-US">
              <a:solidFill>
                <a:srgbClr val="000000"/>
              </a:solidFill>
            </a:endParaRPr>
          </a:p>
        </p:txBody>
      </p:sp>
      <p:sp>
        <p:nvSpPr>
          <p:cNvPr id="6" name="Rectangle 6">
            <a:extLst>
              <a:ext uri="{FF2B5EF4-FFF2-40B4-BE49-F238E27FC236}">
                <a16:creationId xmlns:a16="http://schemas.microsoft.com/office/drawing/2014/main" id="{397B9E5C-21E6-44E9-923D-713230819627}"/>
              </a:ext>
            </a:extLst>
          </p:cNvPr>
          <p:cNvSpPr>
            <a:spLocks noGrp="1" noChangeArrowheads="1"/>
          </p:cNvSpPr>
          <p:nvPr>
            <p:ph type="sldNum" sz="quarter" idx="12"/>
          </p:nvPr>
        </p:nvSpPr>
        <p:spPr>
          <a:ln/>
        </p:spPr>
        <p:txBody>
          <a:bodyPr/>
          <a:lstStyle>
            <a:lvl1pPr>
              <a:defRPr/>
            </a:lvl1pPr>
          </a:lstStyle>
          <a:p>
            <a:pPr fontAlgn="base">
              <a:spcBef>
                <a:spcPct val="0"/>
              </a:spcBef>
              <a:spcAft>
                <a:spcPct val="0"/>
              </a:spcAft>
            </a:pPr>
            <a:fld id="{EB837DE4-3AE8-40F6-8397-0CBD10E10BE1}" type="slidenum">
              <a:rPr lang="en-GB" altLang="en-US" smtClean="0">
                <a:solidFill>
                  <a:srgbClr val="000000"/>
                </a:solidFill>
              </a:rPr>
              <a:pPr fontAlgn="base">
                <a:spcBef>
                  <a:spcPct val="0"/>
                </a:spcBef>
                <a:spcAft>
                  <a:spcPct val="0"/>
                </a:spcAft>
              </a:pPr>
              <a:t>‹#›</a:t>
            </a:fld>
            <a:endParaRPr lang="en-GB" altLang="en-US">
              <a:solidFill>
                <a:srgbClr val="000000"/>
              </a:solidFill>
            </a:endParaRPr>
          </a:p>
        </p:txBody>
      </p:sp>
    </p:spTree>
    <p:extLst>
      <p:ext uri="{BB962C8B-B14F-4D97-AF65-F5344CB8AC3E}">
        <p14:creationId xmlns:p14="http://schemas.microsoft.com/office/powerpoint/2010/main" val="1628365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2">
            <a:extLst>
              <a:ext uri="{FF2B5EF4-FFF2-40B4-BE49-F238E27FC236}">
                <a16:creationId xmlns:a16="http://schemas.microsoft.com/office/drawing/2014/main" id="{9BCC9356-B22F-478B-8748-160A195036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1861"/>
          <a:stretch/>
        </p:blipFill>
        <p:spPr bwMode="auto">
          <a:xfrm>
            <a:off x="0" y="4876800"/>
            <a:ext cx="12192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Rectangle 2"/>
          <p:cNvSpPr>
            <a:spLocks noGrp="1" noChangeArrowheads="1"/>
          </p:cNvSpPr>
          <p:nvPr>
            <p:ph type="ctrTitle"/>
          </p:nvPr>
        </p:nvSpPr>
        <p:spPr>
          <a:xfrm>
            <a:off x="914400" y="2819400"/>
            <a:ext cx="10363200" cy="2057400"/>
          </a:xfrm>
        </p:spPr>
        <p:txBody>
          <a:bodyPr/>
          <a:lstStyle>
            <a:lvl1pPr algn="ctr">
              <a:defRPr sz="4800"/>
            </a:lvl1pPr>
          </a:lstStyle>
          <a:p>
            <a:pPr lvl="0"/>
            <a:r>
              <a:rPr lang="en-GB" altLang="en-US" noProof="0"/>
              <a:t>Click to edit Master title style</a:t>
            </a:r>
          </a:p>
        </p:txBody>
      </p:sp>
      <p:sp>
        <p:nvSpPr>
          <p:cNvPr id="25603" name="Rectangle 3"/>
          <p:cNvSpPr>
            <a:spLocks noGrp="1" noChangeArrowheads="1"/>
          </p:cNvSpPr>
          <p:nvPr>
            <p:ph type="subTitle" idx="1"/>
          </p:nvPr>
        </p:nvSpPr>
        <p:spPr>
          <a:xfrm>
            <a:off x="1625600" y="381000"/>
            <a:ext cx="8534400" cy="914400"/>
          </a:xfrm>
        </p:spPr>
        <p:txBody>
          <a:bodyPr/>
          <a:lstStyle>
            <a:lvl1pPr marL="0" indent="0" algn="ctr">
              <a:buFontTx/>
              <a:buNone/>
              <a:defRPr sz="2400"/>
            </a:lvl1pPr>
          </a:lstStyle>
          <a:p>
            <a:pPr lvl="0"/>
            <a:r>
              <a:rPr lang="en-GB" altLang="en-US" noProof="0"/>
              <a:t>Click to edit Master subtitle style</a:t>
            </a:r>
          </a:p>
        </p:txBody>
      </p:sp>
      <p:pic>
        <p:nvPicPr>
          <p:cNvPr id="5" name="Picture 12">
            <a:extLst>
              <a:ext uri="{FF2B5EF4-FFF2-40B4-BE49-F238E27FC236}">
                <a16:creationId xmlns:a16="http://schemas.microsoft.com/office/drawing/2014/main" id="{96DC06F7-087E-4EEB-B736-E49AC7C23174}"/>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71861"/>
          <a:stretch/>
        </p:blipFill>
        <p:spPr bwMode="auto">
          <a:xfrm>
            <a:off x="-3583577" y="381000"/>
            <a:ext cx="12192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27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4">
            <a:extLst>
              <a:ext uri="{FF2B5EF4-FFF2-40B4-BE49-F238E27FC236}">
                <a16:creationId xmlns:a16="http://schemas.microsoft.com/office/drawing/2014/main" id="{43267373-8198-4D9A-B61E-C7EE7D45E6EA}"/>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FD6F158E-6D5B-454A-9679-ED93B6991E21}"/>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397B9E5C-21E6-44E9-923D-713230819627}"/>
              </a:ext>
            </a:extLst>
          </p:cNvPr>
          <p:cNvSpPr>
            <a:spLocks noGrp="1" noChangeArrowheads="1"/>
          </p:cNvSpPr>
          <p:nvPr>
            <p:ph type="sldNum" sz="quarter" idx="12"/>
          </p:nvPr>
        </p:nvSpPr>
        <p:spPr>
          <a:ln/>
        </p:spPr>
        <p:txBody>
          <a:bodyPr/>
          <a:lstStyle>
            <a:lvl1pPr>
              <a:defRPr/>
            </a:lvl1pPr>
          </a:lstStyle>
          <a:p>
            <a:fld id="{EB837DE4-3AE8-40F6-8397-0CBD10E10BE1}" type="slidenum">
              <a:rPr lang="en-GB" altLang="en-US"/>
              <a:pPr/>
              <a:t>‹#›</a:t>
            </a:fld>
            <a:endParaRPr lang="en-GB" altLang="en-US"/>
          </a:p>
        </p:txBody>
      </p:sp>
    </p:spTree>
    <p:extLst>
      <p:ext uri="{BB962C8B-B14F-4D97-AF65-F5344CB8AC3E}">
        <p14:creationId xmlns:p14="http://schemas.microsoft.com/office/powerpoint/2010/main" val="4250209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7FED6032-4943-41C5-B2FB-5E570A89CE9A}"/>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5F2E85DE-7F9D-496B-B383-7D15B019DC3E}"/>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5B173826-F3CA-45A3-BDD8-8C47C6B6A1B6}"/>
              </a:ext>
            </a:extLst>
          </p:cNvPr>
          <p:cNvSpPr>
            <a:spLocks noGrp="1" noChangeArrowheads="1"/>
          </p:cNvSpPr>
          <p:nvPr>
            <p:ph type="sldNum" sz="quarter" idx="12"/>
          </p:nvPr>
        </p:nvSpPr>
        <p:spPr>
          <a:ln/>
        </p:spPr>
        <p:txBody>
          <a:bodyPr/>
          <a:lstStyle>
            <a:lvl1pPr>
              <a:defRPr/>
            </a:lvl1pPr>
          </a:lstStyle>
          <a:p>
            <a:fld id="{E9D17A23-988F-4A88-86A4-F97766A1C50C}" type="slidenum">
              <a:rPr lang="en-GB" altLang="en-US"/>
              <a:pPr/>
              <a:t>‹#›</a:t>
            </a:fld>
            <a:endParaRPr lang="en-GB" altLang="en-US"/>
          </a:p>
        </p:txBody>
      </p:sp>
    </p:spTree>
    <p:extLst>
      <p:ext uri="{BB962C8B-B14F-4D97-AF65-F5344CB8AC3E}">
        <p14:creationId xmlns:p14="http://schemas.microsoft.com/office/powerpoint/2010/main" val="1233536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219200"/>
            <a:ext cx="53848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219200"/>
            <a:ext cx="53848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3095F343-3A9A-4E36-9F07-20B267B44EC1}"/>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A4AEFD78-F453-4A90-BBDC-9F32200E2998}"/>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44EDC9AE-7DB6-4845-86B5-83F4C3653FA3}"/>
              </a:ext>
            </a:extLst>
          </p:cNvPr>
          <p:cNvSpPr>
            <a:spLocks noGrp="1" noChangeArrowheads="1"/>
          </p:cNvSpPr>
          <p:nvPr>
            <p:ph type="sldNum" sz="quarter" idx="12"/>
          </p:nvPr>
        </p:nvSpPr>
        <p:spPr>
          <a:ln/>
        </p:spPr>
        <p:txBody>
          <a:bodyPr/>
          <a:lstStyle>
            <a:lvl1pPr>
              <a:defRPr/>
            </a:lvl1pPr>
          </a:lstStyle>
          <a:p>
            <a:fld id="{888CA549-9304-489D-BE0F-3699B4B63CBD}" type="slidenum">
              <a:rPr lang="en-GB" altLang="en-US"/>
              <a:pPr/>
              <a:t>‹#›</a:t>
            </a:fld>
            <a:endParaRPr lang="en-GB" altLang="en-US"/>
          </a:p>
        </p:txBody>
      </p:sp>
    </p:spTree>
    <p:extLst>
      <p:ext uri="{BB962C8B-B14F-4D97-AF65-F5344CB8AC3E}">
        <p14:creationId xmlns:p14="http://schemas.microsoft.com/office/powerpoint/2010/main" val="29133719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7B27DEA0-F542-4332-B122-1D5D6FAB5CDB}"/>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a:extLst>
              <a:ext uri="{FF2B5EF4-FFF2-40B4-BE49-F238E27FC236}">
                <a16:creationId xmlns:a16="http://schemas.microsoft.com/office/drawing/2014/main" id="{6D9E601E-8797-45DA-889C-05AC7C4AF091}"/>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9" name="Rectangle 6">
            <a:extLst>
              <a:ext uri="{FF2B5EF4-FFF2-40B4-BE49-F238E27FC236}">
                <a16:creationId xmlns:a16="http://schemas.microsoft.com/office/drawing/2014/main" id="{9F5793ED-1C51-40A2-9279-6F87FF13C1B6}"/>
              </a:ext>
            </a:extLst>
          </p:cNvPr>
          <p:cNvSpPr>
            <a:spLocks noGrp="1" noChangeArrowheads="1"/>
          </p:cNvSpPr>
          <p:nvPr>
            <p:ph type="sldNum" sz="quarter" idx="12"/>
          </p:nvPr>
        </p:nvSpPr>
        <p:spPr>
          <a:ln/>
        </p:spPr>
        <p:txBody>
          <a:bodyPr/>
          <a:lstStyle>
            <a:lvl1pPr>
              <a:defRPr/>
            </a:lvl1pPr>
          </a:lstStyle>
          <a:p>
            <a:fld id="{63A770FC-7489-4ABF-851F-D3DEB405BB2E}" type="slidenum">
              <a:rPr lang="en-GB" altLang="en-US"/>
              <a:pPr/>
              <a:t>‹#›</a:t>
            </a:fld>
            <a:endParaRPr lang="en-GB" altLang="en-US"/>
          </a:p>
        </p:txBody>
      </p:sp>
    </p:spTree>
    <p:extLst>
      <p:ext uri="{BB962C8B-B14F-4D97-AF65-F5344CB8AC3E}">
        <p14:creationId xmlns:p14="http://schemas.microsoft.com/office/powerpoint/2010/main" val="15111992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E9118340-5177-4C16-A84A-0F591844D733}"/>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a:extLst>
              <a:ext uri="{FF2B5EF4-FFF2-40B4-BE49-F238E27FC236}">
                <a16:creationId xmlns:a16="http://schemas.microsoft.com/office/drawing/2014/main" id="{1A74E72B-82FF-4CEF-97EE-8D3326817737}"/>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5" name="Rectangle 6">
            <a:extLst>
              <a:ext uri="{FF2B5EF4-FFF2-40B4-BE49-F238E27FC236}">
                <a16:creationId xmlns:a16="http://schemas.microsoft.com/office/drawing/2014/main" id="{F055711D-8503-4FD3-9E5C-F972FF0BC51D}"/>
              </a:ext>
            </a:extLst>
          </p:cNvPr>
          <p:cNvSpPr>
            <a:spLocks noGrp="1" noChangeArrowheads="1"/>
          </p:cNvSpPr>
          <p:nvPr>
            <p:ph type="sldNum" sz="quarter" idx="12"/>
          </p:nvPr>
        </p:nvSpPr>
        <p:spPr>
          <a:ln/>
        </p:spPr>
        <p:txBody>
          <a:bodyPr/>
          <a:lstStyle>
            <a:lvl1pPr>
              <a:defRPr/>
            </a:lvl1pPr>
          </a:lstStyle>
          <a:p>
            <a:fld id="{372B69F1-15E7-48E6-AE47-5B888873E653}" type="slidenum">
              <a:rPr lang="en-GB" altLang="en-US"/>
              <a:pPr/>
              <a:t>‹#›</a:t>
            </a:fld>
            <a:endParaRPr lang="en-GB" altLang="en-US"/>
          </a:p>
        </p:txBody>
      </p:sp>
    </p:spTree>
    <p:extLst>
      <p:ext uri="{BB962C8B-B14F-4D97-AF65-F5344CB8AC3E}">
        <p14:creationId xmlns:p14="http://schemas.microsoft.com/office/powerpoint/2010/main" val="3957226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275568-936E-45FE-9DDD-CF636285FE3F}"/>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5">
            <a:extLst>
              <a:ext uri="{FF2B5EF4-FFF2-40B4-BE49-F238E27FC236}">
                <a16:creationId xmlns:a16="http://schemas.microsoft.com/office/drawing/2014/main" id="{9A68C3F6-0D7A-41BC-8285-48CA9FF19FFE}"/>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4" name="Rectangle 6">
            <a:extLst>
              <a:ext uri="{FF2B5EF4-FFF2-40B4-BE49-F238E27FC236}">
                <a16:creationId xmlns:a16="http://schemas.microsoft.com/office/drawing/2014/main" id="{A377AADA-774B-4994-A0D8-3DE6177D8C68}"/>
              </a:ext>
            </a:extLst>
          </p:cNvPr>
          <p:cNvSpPr>
            <a:spLocks noGrp="1" noChangeArrowheads="1"/>
          </p:cNvSpPr>
          <p:nvPr>
            <p:ph type="sldNum" sz="quarter" idx="12"/>
          </p:nvPr>
        </p:nvSpPr>
        <p:spPr>
          <a:ln/>
        </p:spPr>
        <p:txBody>
          <a:bodyPr/>
          <a:lstStyle>
            <a:lvl1pPr>
              <a:defRPr/>
            </a:lvl1pPr>
          </a:lstStyle>
          <a:p>
            <a:fld id="{7AE2B7A8-3A58-45D4-83FE-0ABDF852ED7F}" type="slidenum">
              <a:rPr lang="en-GB" altLang="en-US"/>
              <a:pPr/>
              <a:t>‹#›</a:t>
            </a:fld>
            <a:endParaRPr lang="en-GB" altLang="en-US"/>
          </a:p>
        </p:txBody>
      </p:sp>
    </p:spTree>
    <p:extLst>
      <p:ext uri="{BB962C8B-B14F-4D97-AF65-F5344CB8AC3E}">
        <p14:creationId xmlns:p14="http://schemas.microsoft.com/office/powerpoint/2010/main" val="3772109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FF33EA59-6DF5-49E1-A876-531BE7604F8D}"/>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7DD12E1C-1E99-4FF5-84D8-ED3A17CEB537}"/>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C368419E-B398-4B9D-AD84-7F89607E99E8}"/>
              </a:ext>
            </a:extLst>
          </p:cNvPr>
          <p:cNvSpPr>
            <a:spLocks noGrp="1" noChangeArrowheads="1"/>
          </p:cNvSpPr>
          <p:nvPr>
            <p:ph type="sldNum" sz="quarter" idx="12"/>
          </p:nvPr>
        </p:nvSpPr>
        <p:spPr>
          <a:ln/>
        </p:spPr>
        <p:txBody>
          <a:bodyPr/>
          <a:lstStyle>
            <a:lvl1pPr>
              <a:defRPr/>
            </a:lvl1pPr>
          </a:lstStyle>
          <a:p>
            <a:fld id="{E292B5C9-E6F2-4862-BB0A-54D68A070D8A}" type="slidenum">
              <a:rPr lang="en-GB" altLang="en-US"/>
              <a:pPr/>
              <a:t>‹#›</a:t>
            </a:fld>
            <a:endParaRPr lang="en-GB" altLang="en-US"/>
          </a:p>
        </p:txBody>
      </p:sp>
    </p:spTree>
    <p:extLst>
      <p:ext uri="{BB962C8B-B14F-4D97-AF65-F5344CB8AC3E}">
        <p14:creationId xmlns:p14="http://schemas.microsoft.com/office/powerpoint/2010/main" val="142528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C46CCCF-7F58-4E17-91A5-E0E7332A942D}"/>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C8E12DC4-2418-4EB1-9578-8AD5F3FD98F5}"/>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778D1C1B-FA7B-483A-A6C7-8B4954D2F8B2}"/>
              </a:ext>
            </a:extLst>
          </p:cNvPr>
          <p:cNvSpPr>
            <a:spLocks noGrp="1" noChangeArrowheads="1"/>
          </p:cNvSpPr>
          <p:nvPr>
            <p:ph type="sldNum" sz="quarter" idx="12"/>
          </p:nvPr>
        </p:nvSpPr>
        <p:spPr>
          <a:ln/>
        </p:spPr>
        <p:txBody>
          <a:bodyPr/>
          <a:lstStyle>
            <a:lvl1pPr>
              <a:defRPr/>
            </a:lvl1pPr>
          </a:lstStyle>
          <a:p>
            <a:fld id="{642C9C51-C19D-423A-8292-6D45A4BED93B}" type="slidenum">
              <a:rPr lang="en-GB" altLang="en-US"/>
              <a:pPr/>
              <a:t>‹#›</a:t>
            </a:fld>
            <a:endParaRPr lang="en-GB" altLang="en-US"/>
          </a:p>
        </p:txBody>
      </p:sp>
    </p:spTree>
    <p:extLst>
      <p:ext uri="{BB962C8B-B14F-4D97-AF65-F5344CB8AC3E}">
        <p14:creationId xmlns:p14="http://schemas.microsoft.com/office/powerpoint/2010/main" val="2319611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D24FC4D3-D98E-4660-B27C-9E48975F4B09}"/>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34EA20B2-CB56-4C9F-BA18-8797EE9D01D5}"/>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F28FA158-582B-4CC8-A01F-F1BBF8656CF4}"/>
              </a:ext>
            </a:extLst>
          </p:cNvPr>
          <p:cNvSpPr>
            <a:spLocks noGrp="1" noChangeArrowheads="1"/>
          </p:cNvSpPr>
          <p:nvPr>
            <p:ph type="sldNum" sz="quarter" idx="12"/>
          </p:nvPr>
        </p:nvSpPr>
        <p:spPr>
          <a:ln/>
        </p:spPr>
        <p:txBody>
          <a:bodyPr/>
          <a:lstStyle>
            <a:lvl1pPr>
              <a:defRPr/>
            </a:lvl1pPr>
          </a:lstStyle>
          <a:p>
            <a:fld id="{3EC01C07-A08E-46E1-A68D-EC8ECD79BFAE}" type="slidenum">
              <a:rPr lang="en-GB" altLang="en-US"/>
              <a:pPr/>
              <a:t>‹#›</a:t>
            </a:fld>
            <a:endParaRPr lang="en-GB" altLang="en-US"/>
          </a:p>
        </p:txBody>
      </p:sp>
    </p:spTree>
    <p:extLst>
      <p:ext uri="{BB962C8B-B14F-4D97-AF65-F5344CB8AC3E}">
        <p14:creationId xmlns:p14="http://schemas.microsoft.com/office/powerpoint/2010/main" val="14481435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200"/>
            <a:ext cx="2743200" cy="5867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762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57E664C1-AE57-47AE-B403-DC9DA0DBFEEE}"/>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76BED2BF-A6F3-4FC7-8D48-D3E78AE442C4}"/>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0CD3863C-0EA3-42B8-BDAC-D7BF3EE9C1DC}"/>
              </a:ext>
            </a:extLst>
          </p:cNvPr>
          <p:cNvSpPr>
            <a:spLocks noGrp="1" noChangeArrowheads="1"/>
          </p:cNvSpPr>
          <p:nvPr>
            <p:ph type="sldNum" sz="quarter" idx="12"/>
          </p:nvPr>
        </p:nvSpPr>
        <p:spPr>
          <a:ln/>
        </p:spPr>
        <p:txBody>
          <a:bodyPr/>
          <a:lstStyle>
            <a:lvl1pPr>
              <a:defRPr/>
            </a:lvl1pPr>
          </a:lstStyle>
          <a:p>
            <a:fld id="{1215CA83-02E9-43E4-8590-9636D4859BE4}" type="slidenum">
              <a:rPr lang="en-GB" altLang="en-US"/>
              <a:pPr/>
              <a:t>‹#›</a:t>
            </a:fld>
            <a:endParaRPr lang="en-GB" altLang="en-US"/>
          </a:p>
        </p:txBody>
      </p:sp>
    </p:spTree>
    <p:extLst>
      <p:ext uri="{BB962C8B-B14F-4D97-AF65-F5344CB8AC3E}">
        <p14:creationId xmlns:p14="http://schemas.microsoft.com/office/powerpoint/2010/main" val="1074894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5.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50DABB-7205-4313-A728-68B0B44D6B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0CDD6A1-CAAB-41CE-BAFD-6CACCB629B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4EB89D-6981-4783-A3AB-964754A090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DB087-0598-4CDD-AAE5-559C8745B8D4}" type="datetimeFigureOut">
              <a:rPr lang="en-GB" smtClean="0"/>
              <a:t>03/03/2026</a:t>
            </a:fld>
            <a:endParaRPr lang="en-GB"/>
          </a:p>
        </p:txBody>
      </p:sp>
      <p:sp>
        <p:nvSpPr>
          <p:cNvPr id="5" name="Footer Placeholder 4">
            <a:extLst>
              <a:ext uri="{FF2B5EF4-FFF2-40B4-BE49-F238E27FC236}">
                <a16:creationId xmlns:a16="http://schemas.microsoft.com/office/drawing/2014/main" id="{463E3D51-C5FB-4382-B3E9-93C88CA3B2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AB68F7F-ADD0-4DBE-BC38-118D716378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505DD2-CA6C-4BAF-AB00-1F70B4236C8D}" type="slidenum">
              <a:rPr lang="en-GB" smtClean="0"/>
              <a:t>‹#›</a:t>
            </a:fld>
            <a:endParaRPr lang="en-GB"/>
          </a:p>
        </p:txBody>
      </p:sp>
    </p:spTree>
    <p:extLst>
      <p:ext uri="{BB962C8B-B14F-4D97-AF65-F5344CB8AC3E}">
        <p14:creationId xmlns:p14="http://schemas.microsoft.com/office/powerpoint/2010/main" val="291221869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4BDAC3-8ABD-4C21-86BE-86940F8EC5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36CD61-8160-4EE8-A5B7-DE799C653E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963BFC-CEEA-4C0D-99AF-E7FA5B597E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668A51-413C-452D-A23A-1D2A39D88069}"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03/03/2026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8A7631D-6743-4FCF-B1F4-1BBBCFB35A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3EF112E-FCF5-452B-8BBD-9F30F6FA8B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85C0A7-33A4-49AF-A7B0-73F72485A64A}"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9252828"/>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4BDAC3-8ABD-4C21-86BE-86940F8EC5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36CD61-8160-4EE8-A5B7-DE799C653E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963BFC-CEEA-4C0D-99AF-E7FA5B597E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668A51-413C-452D-A23A-1D2A39D88069}"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03/03/2026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8A7631D-6743-4FCF-B1F4-1BBBCFB35A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3EF112E-FCF5-452B-8BBD-9F30F6FA8B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85C0A7-33A4-49AF-A7B0-73F72485A64A}"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791015"/>
      </p:ext>
    </p:extLst>
  </p:cSld>
  <p:clrMap bg1="lt1" tx1="dk1" bg2="lt2" tx2="dk2" accent1="accent1" accent2="accent2" accent3="accent3" accent4="accent4" accent5="accent5" accent6="accent6" hlink="hlink" folHlink="folHlink"/>
  <p:sldLayoutIdLst>
    <p:sldLayoutId id="2147483664" r:id="rId1"/>
    <p:sldLayoutId id="214748367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26" name="Picture 10">
            <a:extLst>
              <a:ext uri="{FF2B5EF4-FFF2-40B4-BE49-F238E27FC236}">
                <a16:creationId xmlns:a16="http://schemas.microsoft.com/office/drawing/2014/main" id="{18D1A601-D5C0-4F0E-9CF0-5F14B198F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10242362-2B81-4CBA-A17B-3DDE588760D7}"/>
              </a:ext>
            </a:extLst>
          </p:cNvPr>
          <p:cNvSpPr>
            <a:spLocks noGrp="1" noChangeArrowheads="1"/>
          </p:cNvSpPr>
          <p:nvPr>
            <p:ph type="title"/>
          </p:nvPr>
        </p:nvSpPr>
        <p:spPr bwMode="auto">
          <a:xfrm>
            <a:off x="609600" y="76200"/>
            <a:ext cx="904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1028" name="Rectangle 3">
            <a:extLst>
              <a:ext uri="{FF2B5EF4-FFF2-40B4-BE49-F238E27FC236}">
                <a16:creationId xmlns:a16="http://schemas.microsoft.com/office/drawing/2014/main" id="{E58ED1C1-8D01-4842-9420-D296ABC0BC67}"/>
              </a:ext>
            </a:extLst>
          </p:cNvPr>
          <p:cNvSpPr>
            <a:spLocks noGrp="1" noChangeArrowheads="1"/>
          </p:cNvSpPr>
          <p:nvPr>
            <p:ph type="body" idx="1"/>
          </p:nvPr>
        </p:nvSpPr>
        <p:spPr bwMode="auto">
          <a:xfrm>
            <a:off x="609600" y="1219200"/>
            <a:ext cx="109728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4580" name="Rectangle 4">
            <a:extLst>
              <a:ext uri="{FF2B5EF4-FFF2-40B4-BE49-F238E27FC236}">
                <a16:creationId xmlns:a16="http://schemas.microsoft.com/office/drawing/2014/main" id="{73F6D994-F706-4191-9FD3-3634DBB02D2D}"/>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1" sz="1400">
                <a:latin typeface="Times New Roman" panose="02020603050405020304" pitchFamily="18" charset="0"/>
              </a:defRPr>
            </a:lvl1pPr>
          </a:lstStyle>
          <a:p>
            <a:pPr fontAlgn="base">
              <a:spcBef>
                <a:spcPct val="0"/>
              </a:spcBef>
              <a:spcAft>
                <a:spcPct val="0"/>
              </a:spcAft>
              <a:defRPr/>
            </a:pPr>
            <a:endParaRPr lang="en-GB" altLang="en-US">
              <a:solidFill>
                <a:srgbClr val="000000"/>
              </a:solidFill>
            </a:endParaRPr>
          </a:p>
        </p:txBody>
      </p:sp>
      <p:sp>
        <p:nvSpPr>
          <p:cNvPr id="24581" name="Rectangle 5">
            <a:extLst>
              <a:ext uri="{FF2B5EF4-FFF2-40B4-BE49-F238E27FC236}">
                <a16:creationId xmlns:a16="http://schemas.microsoft.com/office/drawing/2014/main" id="{FCB3E832-4241-47AE-ACA0-062B4E60DA3E}"/>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1" sz="1400">
                <a:latin typeface="Times New Roman" panose="02020603050405020304" pitchFamily="18" charset="0"/>
              </a:defRPr>
            </a:lvl1pPr>
          </a:lstStyle>
          <a:p>
            <a:pPr fontAlgn="base">
              <a:spcBef>
                <a:spcPct val="0"/>
              </a:spcBef>
              <a:spcAft>
                <a:spcPct val="0"/>
              </a:spcAft>
              <a:defRPr/>
            </a:pPr>
            <a:endParaRPr lang="en-GB" altLang="en-US">
              <a:solidFill>
                <a:srgbClr val="000000"/>
              </a:solidFill>
            </a:endParaRPr>
          </a:p>
        </p:txBody>
      </p:sp>
      <p:sp>
        <p:nvSpPr>
          <p:cNvPr id="24582" name="Rectangle 6">
            <a:extLst>
              <a:ext uri="{FF2B5EF4-FFF2-40B4-BE49-F238E27FC236}">
                <a16:creationId xmlns:a16="http://schemas.microsoft.com/office/drawing/2014/main" id="{E35F7C5E-DAB3-4791-9CCF-C5E9E7259A59}"/>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1" sz="1400">
                <a:latin typeface="Times New Roman" panose="02020603050405020304" pitchFamily="18" charset="0"/>
              </a:defRPr>
            </a:lvl1pPr>
          </a:lstStyle>
          <a:p>
            <a:pPr fontAlgn="base">
              <a:spcBef>
                <a:spcPct val="0"/>
              </a:spcBef>
              <a:spcAft>
                <a:spcPct val="0"/>
              </a:spcAft>
            </a:pPr>
            <a:fld id="{DD535C1E-CC38-40E3-9B1F-6D56744FA582}" type="slidenum">
              <a:rPr lang="en-GB" altLang="en-US" smtClean="0">
                <a:solidFill>
                  <a:srgbClr val="000000"/>
                </a:solidFill>
              </a:rPr>
              <a:pPr fontAlgn="base">
                <a:spcBef>
                  <a:spcPct val="0"/>
                </a:spcBef>
                <a:spcAft>
                  <a:spcPct val="0"/>
                </a:spcAft>
              </a:pPr>
              <a:t>‹#›</a:t>
            </a:fld>
            <a:endParaRPr lang="en-GB" altLang="en-US">
              <a:solidFill>
                <a:srgbClr val="000000"/>
              </a:solidFill>
            </a:endParaRPr>
          </a:p>
        </p:txBody>
      </p:sp>
    </p:spTree>
    <p:extLst>
      <p:ext uri="{BB962C8B-B14F-4D97-AF65-F5344CB8AC3E}">
        <p14:creationId xmlns:p14="http://schemas.microsoft.com/office/powerpoint/2010/main" val="3730317908"/>
      </p:ext>
    </p:extLst>
  </p:cSld>
  <p:clrMap bg1="lt1" tx1="dk1" bg2="lt2" tx2="dk2" accent1="accent1" accent2="accent2" accent3="accent3" accent4="accent4" accent5="accent5" accent6="accent6" hlink="hlink" folHlink="folHlink"/>
  <p:sldLayoutIdLst>
    <p:sldLayoutId id="2147483662" r:id="rId1"/>
  </p:sldLayoutIdLst>
  <p:txStyles>
    <p:titleStyle>
      <a:lvl1pPr algn="l" rtl="0" eaLnBrk="0" fontAlgn="base" hangingPunct="0">
        <a:spcBef>
          <a:spcPct val="0"/>
        </a:spcBef>
        <a:spcAft>
          <a:spcPct val="0"/>
        </a:spcAft>
        <a:defRPr sz="3600" kern="12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Gill Sans MT" panose="020B0502020104020203" pitchFamily="34" charset="0"/>
        </a:defRPr>
      </a:lvl2pPr>
      <a:lvl3pPr algn="l" rtl="0" eaLnBrk="0" fontAlgn="base" hangingPunct="0">
        <a:spcBef>
          <a:spcPct val="0"/>
        </a:spcBef>
        <a:spcAft>
          <a:spcPct val="0"/>
        </a:spcAft>
        <a:defRPr sz="3600">
          <a:solidFill>
            <a:srgbClr val="000000"/>
          </a:solidFill>
          <a:latin typeface="Gill Sans MT" panose="020B0502020104020203" pitchFamily="34" charset="0"/>
        </a:defRPr>
      </a:lvl3pPr>
      <a:lvl4pPr algn="l" rtl="0" eaLnBrk="0" fontAlgn="base" hangingPunct="0">
        <a:spcBef>
          <a:spcPct val="0"/>
        </a:spcBef>
        <a:spcAft>
          <a:spcPct val="0"/>
        </a:spcAft>
        <a:defRPr sz="3600">
          <a:solidFill>
            <a:srgbClr val="000000"/>
          </a:solidFill>
          <a:latin typeface="Gill Sans MT" panose="020B0502020104020203" pitchFamily="34" charset="0"/>
        </a:defRPr>
      </a:lvl4pPr>
      <a:lvl5pPr algn="l" rtl="0" eaLnBrk="0" fontAlgn="base" hangingPunct="0">
        <a:spcBef>
          <a:spcPct val="0"/>
        </a:spcBef>
        <a:spcAft>
          <a:spcPct val="0"/>
        </a:spcAft>
        <a:defRPr sz="3600">
          <a:solidFill>
            <a:srgbClr val="000000"/>
          </a:solidFill>
          <a:latin typeface="Gill Sans MT" panose="020B0502020104020203" pitchFamily="34" charset="0"/>
        </a:defRPr>
      </a:lvl5pPr>
      <a:lvl6pPr marL="457200" algn="l" rtl="0" fontAlgn="base">
        <a:spcBef>
          <a:spcPct val="0"/>
        </a:spcBef>
        <a:spcAft>
          <a:spcPct val="0"/>
        </a:spcAft>
        <a:defRPr sz="3600">
          <a:solidFill>
            <a:srgbClr val="000000"/>
          </a:solidFill>
          <a:latin typeface="Gill Sans MT" panose="020B0502020104020203" pitchFamily="34" charset="0"/>
        </a:defRPr>
      </a:lvl6pPr>
      <a:lvl7pPr marL="914400" algn="l" rtl="0" fontAlgn="base">
        <a:spcBef>
          <a:spcPct val="0"/>
        </a:spcBef>
        <a:spcAft>
          <a:spcPct val="0"/>
        </a:spcAft>
        <a:defRPr sz="3600">
          <a:solidFill>
            <a:srgbClr val="000000"/>
          </a:solidFill>
          <a:latin typeface="Gill Sans MT" panose="020B0502020104020203" pitchFamily="34" charset="0"/>
        </a:defRPr>
      </a:lvl7pPr>
      <a:lvl8pPr marL="1371600" algn="l" rtl="0" fontAlgn="base">
        <a:spcBef>
          <a:spcPct val="0"/>
        </a:spcBef>
        <a:spcAft>
          <a:spcPct val="0"/>
        </a:spcAft>
        <a:defRPr sz="3600">
          <a:solidFill>
            <a:srgbClr val="000000"/>
          </a:solidFill>
          <a:latin typeface="Gill Sans MT" panose="020B0502020104020203" pitchFamily="34" charset="0"/>
        </a:defRPr>
      </a:lvl8pPr>
      <a:lvl9pPr marL="1828800" algn="l" rtl="0" fontAlgn="base">
        <a:spcBef>
          <a:spcPct val="0"/>
        </a:spcBef>
        <a:spcAft>
          <a:spcPct val="0"/>
        </a:spcAft>
        <a:defRPr sz="3600">
          <a:solidFill>
            <a:srgbClr val="000000"/>
          </a:solidFill>
          <a:latin typeface="Gill Sans MT" panose="020B0502020104020203" pitchFamily="34" charset="0"/>
        </a:defRPr>
      </a:lvl9pPr>
    </p:titleStyle>
    <p:bodyStyle>
      <a:lvl1pPr marL="342900" indent="-342900" algn="l" rtl="0" eaLnBrk="0" fontAlgn="base" hangingPunct="0">
        <a:spcBef>
          <a:spcPct val="20000"/>
        </a:spcBef>
        <a:spcAft>
          <a:spcPct val="0"/>
        </a:spcAft>
        <a:buClr>
          <a:schemeClr val="tx1"/>
        </a:buClr>
        <a:buChar char="•"/>
        <a:defRPr sz="2800"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kern="1200">
          <a:solidFill>
            <a:srgbClr val="000000"/>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rgbClr val="000000"/>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kern="1200">
          <a:solidFill>
            <a:srgbClr val="000000"/>
          </a:solidFill>
          <a:latin typeface="+mn-lt"/>
          <a:ea typeface="+mn-ea"/>
          <a:cs typeface="+mn-cs"/>
        </a:defRPr>
      </a:lvl4pPr>
      <a:lvl5pPr marL="2057400" indent="-228600" algn="l" rtl="0" eaLnBrk="0" fontAlgn="base" hangingPunct="0">
        <a:spcBef>
          <a:spcPct val="20000"/>
        </a:spcBef>
        <a:spcAft>
          <a:spcPct val="0"/>
        </a:spcAft>
        <a:buClr>
          <a:schemeClr val="tx1"/>
        </a:buClr>
        <a:buChar char="•"/>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26" name="Picture 10">
            <a:extLst>
              <a:ext uri="{FF2B5EF4-FFF2-40B4-BE49-F238E27FC236}">
                <a16:creationId xmlns:a16="http://schemas.microsoft.com/office/drawing/2014/main" id="{18D1A601-D5C0-4F0E-9CF0-5F14B198FB2D}"/>
              </a:ext>
            </a:extLst>
          </p:cNvPr>
          <p:cNvPicPr>
            <a:picLocks noChangeAspect="1" noChangeArrowheads="1"/>
          </p:cNvPicPr>
          <p:nvPr/>
        </p:nvPicPr>
        <p:blipFill>
          <a:blip r:embed="rId13">
            <a:alphaModFix amt="70000"/>
            <a:extLst>
              <a:ext uri="{BEBA8EAE-BF5A-486C-A8C5-ECC9F3942E4B}">
                <a14:imgProps xmlns:a14="http://schemas.microsoft.com/office/drawing/2010/main">
                  <a14:imgLayer r:embed="rId14">
                    <a14:imgEffect>
                      <a14:saturation sat="94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10242362-2B81-4CBA-A17B-3DDE588760D7}"/>
              </a:ext>
            </a:extLst>
          </p:cNvPr>
          <p:cNvSpPr>
            <a:spLocks noGrp="1" noChangeArrowheads="1"/>
          </p:cNvSpPr>
          <p:nvPr>
            <p:ph type="title"/>
          </p:nvPr>
        </p:nvSpPr>
        <p:spPr bwMode="auto">
          <a:xfrm>
            <a:off x="609600" y="76200"/>
            <a:ext cx="904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1028" name="Rectangle 3">
            <a:extLst>
              <a:ext uri="{FF2B5EF4-FFF2-40B4-BE49-F238E27FC236}">
                <a16:creationId xmlns:a16="http://schemas.microsoft.com/office/drawing/2014/main" id="{E58ED1C1-8D01-4842-9420-D296ABC0BC67}"/>
              </a:ext>
            </a:extLst>
          </p:cNvPr>
          <p:cNvSpPr>
            <a:spLocks noGrp="1" noChangeArrowheads="1"/>
          </p:cNvSpPr>
          <p:nvPr>
            <p:ph type="body" idx="1"/>
          </p:nvPr>
        </p:nvSpPr>
        <p:spPr bwMode="auto">
          <a:xfrm>
            <a:off x="609600" y="1219200"/>
            <a:ext cx="109728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4580" name="Rectangle 4">
            <a:extLst>
              <a:ext uri="{FF2B5EF4-FFF2-40B4-BE49-F238E27FC236}">
                <a16:creationId xmlns:a16="http://schemas.microsoft.com/office/drawing/2014/main" id="{73F6D994-F706-4191-9FD3-3634DBB02D2D}"/>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1" sz="1400">
                <a:latin typeface="Times New Roman" panose="02020603050405020304" pitchFamily="18" charset="0"/>
              </a:defRPr>
            </a:lvl1pPr>
          </a:lstStyle>
          <a:p>
            <a:pPr>
              <a:defRPr/>
            </a:pPr>
            <a:endParaRPr lang="en-GB" altLang="en-US"/>
          </a:p>
        </p:txBody>
      </p:sp>
      <p:sp>
        <p:nvSpPr>
          <p:cNvPr id="24581" name="Rectangle 5">
            <a:extLst>
              <a:ext uri="{FF2B5EF4-FFF2-40B4-BE49-F238E27FC236}">
                <a16:creationId xmlns:a16="http://schemas.microsoft.com/office/drawing/2014/main" id="{FCB3E832-4241-47AE-ACA0-062B4E60DA3E}"/>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1" sz="1400">
                <a:latin typeface="Times New Roman" panose="02020603050405020304" pitchFamily="18" charset="0"/>
              </a:defRPr>
            </a:lvl1pPr>
          </a:lstStyle>
          <a:p>
            <a:pPr>
              <a:defRPr/>
            </a:pPr>
            <a:endParaRPr lang="en-GB" altLang="en-US"/>
          </a:p>
        </p:txBody>
      </p:sp>
      <p:sp>
        <p:nvSpPr>
          <p:cNvPr id="24582" name="Rectangle 6">
            <a:extLst>
              <a:ext uri="{FF2B5EF4-FFF2-40B4-BE49-F238E27FC236}">
                <a16:creationId xmlns:a16="http://schemas.microsoft.com/office/drawing/2014/main" id="{E35F7C5E-DAB3-4791-9CCF-C5E9E7259A59}"/>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1" sz="1400">
                <a:latin typeface="Times New Roman" panose="02020603050405020304" pitchFamily="18" charset="0"/>
              </a:defRPr>
            </a:lvl1pPr>
          </a:lstStyle>
          <a:p>
            <a:fld id="{DD535C1E-CC38-40E3-9B1F-6D56744FA582}" type="slidenum">
              <a:rPr lang="en-GB" altLang="en-US"/>
              <a:pPr/>
              <a:t>‹#›</a:t>
            </a:fld>
            <a:endParaRPr lang="en-GB" altLang="en-US"/>
          </a:p>
        </p:txBody>
      </p:sp>
    </p:spTree>
    <p:extLst>
      <p:ext uri="{BB962C8B-B14F-4D97-AF65-F5344CB8AC3E}">
        <p14:creationId xmlns:p14="http://schemas.microsoft.com/office/powerpoint/2010/main" val="426779141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rtl="0" eaLnBrk="0" fontAlgn="base" hangingPunct="0">
        <a:spcBef>
          <a:spcPct val="0"/>
        </a:spcBef>
        <a:spcAft>
          <a:spcPct val="0"/>
        </a:spcAft>
        <a:defRPr sz="3600" kern="1200">
          <a:solidFill>
            <a:srgbClr val="000000"/>
          </a:solidFill>
          <a:latin typeface="+mj-lt"/>
          <a:ea typeface="+mj-ea"/>
          <a:cs typeface="+mj-cs"/>
        </a:defRPr>
      </a:lvl1pPr>
      <a:lvl2pPr algn="l" rtl="0" eaLnBrk="0" fontAlgn="base" hangingPunct="0">
        <a:spcBef>
          <a:spcPct val="0"/>
        </a:spcBef>
        <a:spcAft>
          <a:spcPct val="0"/>
        </a:spcAft>
        <a:defRPr sz="3600">
          <a:solidFill>
            <a:srgbClr val="000000"/>
          </a:solidFill>
          <a:latin typeface="Gill Sans MT" panose="020B0502020104020203" pitchFamily="34" charset="0"/>
        </a:defRPr>
      </a:lvl2pPr>
      <a:lvl3pPr algn="l" rtl="0" eaLnBrk="0" fontAlgn="base" hangingPunct="0">
        <a:spcBef>
          <a:spcPct val="0"/>
        </a:spcBef>
        <a:spcAft>
          <a:spcPct val="0"/>
        </a:spcAft>
        <a:defRPr sz="3600">
          <a:solidFill>
            <a:srgbClr val="000000"/>
          </a:solidFill>
          <a:latin typeface="Gill Sans MT" panose="020B0502020104020203" pitchFamily="34" charset="0"/>
        </a:defRPr>
      </a:lvl3pPr>
      <a:lvl4pPr algn="l" rtl="0" eaLnBrk="0" fontAlgn="base" hangingPunct="0">
        <a:spcBef>
          <a:spcPct val="0"/>
        </a:spcBef>
        <a:spcAft>
          <a:spcPct val="0"/>
        </a:spcAft>
        <a:defRPr sz="3600">
          <a:solidFill>
            <a:srgbClr val="000000"/>
          </a:solidFill>
          <a:latin typeface="Gill Sans MT" panose="020B0502020104020203" pitchFamily="34" charset="0"/>
        </a:defRPr>
      </a:lvl4pPr>
      <a:lvl5pPr algn="l" rtl="0" eaLnBrk="0" fontAlgn="base" hangingPunct="0">
        <a:spcBef>
          <a:spcPct val="0"/>
        </a:spcBef>
        <a:spcAft>
          <a:spcPct val="0"/>
        </a:spcAft>
        <a:defRPr sz="3600">
          <a:solidFill>
            <a:srgbClr val="000000"/>
          </a:solidFill>
          <a:latin typeface="Gill Sans MT" panose="020B0502020104020203" pitchFamily="34" charset="0"/>
        </a:defRPr>
      </a:lvl5pPr>
      <a:lvl6pPr marL="457200" algn="l" rtl="0" fontAlgn="base">
        <a:spcBef>
          <a:spcPct val="0"/>
        </a:spcBef>
        <a:spcAft>
          <a:spcPct val="0"/>
        </a:spcAft>
        <a:defRPr sz="3600">
          <a:solidFill>
            <a:srgbClr val="000000"/>
          </a:solidFill>
          <a:latin typeface="Gill Sans MT" panose="020B0502020104020203" pitchFamily="34" charset="0"/>
        </a:defRPr>
      </a:lvl6pPr>
      <a:lvl7pPr marL="914400" algn="l" rtl="0" fontAlgn="base">
        <a:spcBef>
          <a:spcPct val="0"/>
        </a:spcBef>
        <a:spcAft>
          <a:spcPct val="0"/>
        </a:spcAft>
        <a:defRPr sz="3600">
          <a:solidFill>
            <a:srgbClr val="000000"/>
          </a:solidFill>
          <a:latin typeface="Gill Sans MT" panose="020B0502020104020203" pitchFamily="34" charset="0"/>
        </a:defRPr>
      </a:lvl7pPr>
      <a:lvl8pPr marL="1371600" algn="l" rtl="0" fontAlgn="base">
        <a:spcBef>
          <a:spcPct val="0"/>
        </a:spcBef>
        <a:spcAft>
          <a:spcPct val="0"/>
        </a:spcAft>
        <a:defRPr sz="3600">
          <a:solidFill>
            <a:srgbClr val="000000"/>
          </a:solidFill>
          <a:latin typeface="Gill Sans MT" panose="020B0502020104020203" pitchFamily="34" charset="0"/>
        </a:defRPr>
      </a:lvl8pPr>
      <a:lvl9pPr marL="1828800" algn="l" rtl="0" fontAlgn="base">
        <a:spcBef>
          <a:spcPct val="0"/>
        </a:spcBef>
        <a:spcAft>
          <a:spcPct val="0"/>
        </a:spcAft>
        <a:defRPr sz="3600">
          <a:solidFill>
            <a:srgbClr val="000000"/>
          </a:solidFill>
          <a:latin typeface="Gill Sans MT" panose="020B0502020104020203" pitchFamily="34" charset="0"/>
        </a:defRPr>
      </a:lvl9pPr>
    </p:titleStyle>
    <p:bodyStyle>
      <a:lvl1pPr marL="342900" indent="-342900" algn="l" rtl="0" eaLnBrk="0" fontAlgn="base" hangingPunct="0">
        <a:spcBef>
          <a:spcPct val="20000"/>
        </a:spcBef>
        <a:spcAft>
          <a:spcPct val="0"/>
        </a:spcAft>
        <a:buClr>
          <a:schemeClr val="tx1"/>
        </a:buClr>
        <a:buChar char="•"/>
        <a:defRPr sz="2800"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kern="1200">
          <a:solidFill>
            <a:srgbClr val="000000"/>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rgbClr val="000000"/>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kern="1200">
          <a:solidFill>
            <a:srgbClr val="000000"/>
          </a:solidFill>
          <a:latin typeface="+mn-lt"/>
          <a:ea typeface="+mn-ea"/>
          <a:cs typeface="+mn-cs"/>
        </a:defRPr>
      </a:lvl4pPr>
      <a:lvl5pPr marL="2057400" indent="-228600" algn="l" rtl="0" eaLnBrk="0" fontAlgn="base" hangingPunct="0">
        <a:spcBef>
          <a:spcPct val="20000"/>
        </a:spcBef>
        <a:spcAft>
          <a:spcPct val="0"/>
        </a:spcAft>
        <a:buClr>
          <a:schemeClr val="tx1"/>
        </a:buClr>
        <a:buChar char="•"/>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undp.east-timor.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artofmentoring.net/peer-mentoring/"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eastendhealth.com/glossary.asp"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www.undp.east-timor.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www.womensworkshop.net/what-we-offer" TargetMode="External"/><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hyperlink" Target="mailto:info@womensworkshop.ne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34">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36">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38">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86B065C9-F599-461D-A53F-527EE0A0888C}"/>
              </a:ext>
            </a:extLst>
          </p:cNvPr>
          <p:cNvPicPr>
            <a:picLocks noChangeAspect="1"/>
          </p:cNvPicPr>
          <p:nvPr/>
        </p:nvPicPr>
        <p:blipFill>
          <a:blip r:embed="rId2"/>
          <a:stretch>
            <a:fillRect/>
          </a:stretch>
        </p:blipFill>
        <p:spPr>
          <a:xfrm>
            <a:off x="6102350" y="455613"/>
            <a:ext cx="3265488" cy="2141538"/>
          </a:xfrm>
          <a:prstGeom prst="rect">
            <a:avLst/>
          </a:prstGeom>
        </p:spPr>
      </p:pic>
      <p:pic>
        <p:nvPicPr>
          <p:cNvPr id="6" name="Picture 5">
            <a:extLst>
              <a:ext uri="{FF2B5EF4-FFF2-40B4-BE49-F238E27FC236}">
                <a16:creationId xmlns:a16="http://schemas.microsoft.com/office/drawing/2014/main" id="{D24D6C5E-2415-4F34-94C7-314240CBB162}"/>
              </a:ext>
            </a:extLst>
          </p:cNvPr>
          <p:cNvPicPr>
            <a:picLocks noChangeAspect="1"/>
          </p:cNvPicPr>
          <p:nvPr/>
        </p:nvPicPr>
        <p:blipFill>
          <a:blip r:embed="rId3"/>
          <a:stretch>
            <a:fillRect/>
          </a:stretch>
        </p:blipFill>
        <p:spPr>
          <a:xfrm>
            <a:off x="9506782" y="715963"/>
            <a:ext cx="2257425" cy="1620838"/>
          </a:xfrm>
          <a:prstGeom prst="rect">
            <a:avLst/>
          </a:prstGeom>
        </p:spPr>
      </p:pic>
      <p:pic>
        <p:nvPicPr>
          <p:cNvPr id="8" name="Picture 7">
            <a:extLst>
              <a:ext uri="{FF2B5EF4-FFF2-40B4-BE49-F238E27FC236}">
                <a16:creationId xmlns:a16="http://schemas.microsoft.com/office/drawing/2014/main" id="{BF2795AF-1F95-479C-8440-A58686350458}"/>
              </a:ext>
            </a:extLst>
          </p:cNvPr>
          <p:cNvPicPr>
            <a:picLocks noChangeAspect="1"/>
          </p:cNvPicPr>
          <p:nvPr/>
        </p:nvPicPr>
        <p:blipFill>
          <a:blip r:embed="rId4">
            <a:alphaModFix/>
          </a:blip>
          <a:stretch>
            <a:fillRect/>
          </a:stretch>
        </p:blipFill>
        <p:spPr>
          <a:xfrm>
            <a:off x="6102350" y="2668588"/>
            <a:ext cx="5594350" cy="3686175"/>
          </a:xfrm>
          <a:prstGeom prst="rect">
            <a:avLst/>
          </a:prstGeom>
        </p:spPr>
      </p:pic>
      <p:sp>
        <p:nvSpPr>
          <p:cNvPr id="2" name="Title 1">
            <a:extLst>
              <a:ext uri="{FF2B5EF4-FFF2-40B4-BE49-F238E27FC236}">
                <a16:creationId xmlns:a16="http://schemas.microsoft.com/office/drawing/2014/main" id="{870CE819-5B33-436F-8FC2-306425C90C5A}"/>
              </a:ext>
            </a:extLst>
          </p:cNvPr>
          <p:cNvSpPr>
            <a:spLocks noGrp="1"/>
          </p:cNvSpPr>
          <p:nvPr>
            <p:ph type="ctrTitle"/>
          </p:nvPr>
        </p:nvSpPr>
        <p:spPr>
          <a:xfrm>
            <a:off x="660042" y="891652"/>
            <a:ext cx="4412021" cy="3030724"/>
          </a:xfrm>
        </p:spPr>
        <p:txBody>
          <a:bodyPr anchor="b">
            <a:normAutofit fontScale="90000"/>
          </a:bodyPr>
          <a:lstStyle/>
          <a:p>
            <a:pPr algn="r"/>
            <a:br>
              <a:rPr lang="en-GB" sz="2800" b="1" dirty="0">
                <a:solidFill>
                  <a:srgbClr val="FFFFFF"/>
                </a:solidFill>
              </a:rPr>
            </a:br>
            <a:br>
              <a:rPr lang="en-GB" sz="2800" b="1" dirty="0">
                <a:solidFill>
                  <a:srgbClr val="FFFFFF"/>
                </a:solidFill>
              </a:rPr>
            </a:br>
            <a:br>
              <a:rPr lang="en-GB" sz="2800" b="1" dirty="0">
                <a:solidFill>
                  <a:srgbClr val="FFFFFF"/>
                </a:solidFill>
              </a:rPr>
            </a:br>
            <a:r>
              <a:rPr lang="en-GB" sz="3600" b="1" dirty="0">
                <a:solidFill>
                  <a:srgbClr val="FFFFFF"/>
                </a:solidFill>
              </a:rPr>
              <a:t>Practical and Emotional Support Skills</a:t>
            </a:r>
            <a:br>
              <a:rPr lang="en-GB" sz="3600" dirty="0">
                <a:solidFill>
                  <a:srgbClr val="FFFFFF"/>
                </a:solidFill>
              </a:rPr>
            </a:br>
            <a:r>
              <a:rPr lang="en-GB" sz="3600" dirty="0">
                <a:solidFill>
                  <a:srgbClr val="FFFFFF"/>
                </a:solidFill>
              </a:rPr>
              <a:t>Session One</a:t>
            </a:r>
            <a:br>
              <a:rPr lang="en-GB" sz="3600" dirty="0">
                <a:solidFill>
                  <a:srgbClr val="FFFFFF"/>
                </a:solidFill>
              </a:rPr>
            </a:br>
            <a:endParaRPr lang="en-GB" sz="2800" dirty="0">
              <a:solidFill>
                <a:srgbClr val="FFFFFF"/>
              </a:solidFill>
            </a:endParaRPr>
          </a:p>
        </p:txBody>
      </p:sp>
      <p:sp>
        <p:nvSpPr>
          <p:cNvPr id="30" name="Subtitle 2">
            <a:extLst>
              <a:ext uri="{FF2B5EF4-FFF2-40B4-BE49-F238E27FC236}">
                <a16:creationId xmlns:a16="http://schemas.microsoft.com/office/drawing/2014/main" id="{684EB5BA-D1DA-4557-810D-725D64F0B239}"/>
              </a:ext>
            </a:extLst>
          </p:cNvPr>
          <p:cNvSpPr>
            <a:spLocks noGrp="1"/>
          </p:cNvSpPr>
          <p:nvPr>
            <p:ph type="subTitle" idx="1"/>
          </p:nvPr>
        </p:nvSpPr>
        <p:spPr>
          <a:xfrm>
            <a:off x="945791" y="4745317"/>
            <a:ext cx="4126272" cy="1375145"/>
          </a:xfrm>
        </p:spPr>
        <p:txBody>
          <a:bodyPr>
            <a:normAutofit fontScale="92500" lnSpcReduction="20000"/>
          </a:bodyPr>
          <a:lstStyle/>
          <a:p>
            <a:pPr algn="r"/>
            <a:endParaRPr lang="en-GB" dirty="0">
              <a:solidFill>
                <a:srgbClr val="FFFFFF"/>
              </a:solidFill>
            </a:endParaRPr>
          </a:p>
          <a:p>
            <a:pPr algn="r"/>
            <a:r>
              <a:rPr lang="en-GB" dirty="0">
                <a:solidFill>
                  <a:srgbClr val="FFFFFF"/>
                </a:solidFill>
              </a:rPr>
              <a:t>Women’s Workshop:</a:t>
            </a:r>
          </a:p>
          <a:p>
            <a:pPr algn="r"/>
            <a:r>
              <a:rPr lang="en-GB" dirty="0">
                <a:solidFill>
                  <a:srgbClr val="FFFFFF"/>
                </a:solidFill>
              </a:rPr>
              <a:t>New approaches to learning and support</a:t>
            </a:r>
          </a:p>
        </p:txBody>
      </p:sp>
    </p:spTree>
    <p:extLst>
      <p:ext uri="{BB962C8B-B14F-4D97-AF65-F5344CB8AC3E}">
        <p14:creationId xmlns:p14="http://schemas.microsoft.com/office/powerpoint/2010/main" val="326586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7A22732-F3EE-4811-B591-9060934A6E0A}"/>
              </a:ext>
            </a:extLst>
          </p:cNvPr>
          <p:cNvSpPr>
            <a:spLocks noGrp="1"/>
          </p:cNvSpPr>
          <p:nvPr>
            <p:ph type="title"/>
          </p:nvPr>
        </p:nvSpPr>
        <p:spPr>
          <a:xfrm>
            <a:off x="6066685" y="431983"/>
            <a:ext cx="4977976" cy="1454051"/>
          </a:xfrm>
        </p:spPr>
        <p:txBody>
          <a:bodyPr vert="horz" lIns="91440" tIns="45720" rIns="91440" bIns="45720" rtlCol="0" anchor="ctr">
            <a:normAutofit/>
          </a:bodyPr>
          <a:lstStyle/>
          <a:p>
            <a:r>
              <a:rPr lang="en-US" b="1" kern="1200">
                <a:solidFill>
                  <a:srgbClr val="000000"/>
                </a:solidFill>
                <a:latin typeface="+mj-lt"/>
                <a:ea typeface="+mj-ea"/>
                <a:cs typeface="+mj-cs"/>
              </a:rPr>
              <a:t>Session </a:t>
            </a:r>
            <a:r>
              <a:rPr lang="en-US" b="1" kern="1200" dirty="0">
                <a:solidFill>
                  <a:srgbClr val="000000"/>
                </a:solidFill>
                <a:latin typeface="+mj-lt"/>
                <a:ea typeface="+mj-ea"/>
                <a:cs typeface="+mj-cs"/>
              </a:rPr>
              <a:t>Outline </a:t>
            </a:r>
          </a:p>
        </p:txBody>
      </p:sp>
      <p:sp>
        <p:nvSpPr>
          <p:cNvPr id="31"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C8081A7F-2E2B-4C5E-BCF3-D403EE1D6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349" y="2119353"/>
            <a:ext cx="3661831" cy="2639492"/>
          </a:xfrm>
          <a:prstGeom prst="rect">
            <a:avLst/>
          </a:prstGeom>
        </p:spPr>
      </p:pic>
      <p:sp>
        <p:nvSpPr>
          <p:cNvPr id="3" name="Rectangle 3">
            <a:extLst>
              <a:ext uri="{FF2B5EF4-FFF2-40B4-BE49-F238E27FC236}">
                <a16:creationId xmlns:a16="http://schemas.microsoft.com/office/drawing/2014/main" id="{3D462C7A-8ADC-44C1-B445-A59912569507}"/>
              </a:ext>
            </a:extLst>
          </p:cNvPr>
          <p:cNvSpPr txBox="1">
            <a:spLocks noChangeArrowheads="1"/>
          </p:cNvSpPr>
          <p:nvPr/>
        </p:nvSpPr>
        <p:spPr>
          <a:xfrm>
            <a:off x="5429786" y="1889760"/>
            <a:ext cx="6447254" cy="46736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dirty="0">
                <a:solidFill>
                  <a:srgbClr val="000000"/>
                </a:solidFill>
              </a:rPr>
              <a:t>Welcome and introductions</a:t>
            </a:r>
          </a:p>
          <a:p>
            <a:pPr lvl="1"/>
            <a:r>
              <a:rPr lang="en-US" altLang="en-US" b="1" dirty="0">
                <a:solidFill>
                  <a:srgbClr val="000000"/>
                </a:solidFill>
              </a:rPr>
              <a:t>Introductions and Group agreement</a:t>
            </a:r>
          </a:p>
          <a:p>
            <a:pPr lvl="1"/>
            <a:r>
              <a:rPr lang="en-US" altLang="en-US" b="1" dirty="0">
                <a:solidFill>
                  <a:srgbClr val="000000"/>
                </a:solidFill>
              </a:rPr>
              <a:t>Learning styles</a:t>
            </a:r>
          </a:p>
          <a:p>
            <a:pPr lvl="1"/>
            <a:r>
              <a:rPr lang="en-US" altLang="en-US" b="1" dirty="0">
                <a:solidFill>
                  <a:srgbClr val="000000"/>
                </a:solidFill>
              </a:rPr>
              <a:t>Self assessment</a:t>
            </a:r>
          </a:p>
          <a:p>
            <a:pPr lvl="1"/>
            <a:r>
              <a:rPr lang="en-US" altLang="en-US" b="1" dirty="0">
                <a:solidFill>
                  <a:srgbClr val="000000"/>
                </a:solidFill>
              </a:rPr>
              <a:t>Definitions – group exercise</a:t>
            </a:r>
          </a:p>
          <a:p>
            <a:pPr lvl="1"/>
            <a:r>
              <a:rPr lang="en-US" altLang="en-US" b="1" dirty="0">
                <a:solidFill>
                  <a:srgbClr val="000000"/>
                </a:solidFill>
              </a:rPr>
              <a:t>About our organisations</a:t>
            </a:r>
          </a:p>
          <a:p>
            <a:pPr marL="457200" lvl="1" indent="0">
              <a:buNone/>
            </a:pPr>
            <a:endParaRPr lang="en-US" altLang="en-US" b="1" dirty="0">
              <a:solidFill>
                <a:srgbClr val="000000"/>
              </a:solidFill>
            </a:endParaRPr>
          </a:p>
          <a:p>
            <a:pPr lvl="1"/>
            <a:r>
              <a:rPr lang="en-US" altLang="en-US" b="1" dirty="0">
                <a:solidFill>
                  <a:srgbClr val="000000"/>
                </a:solidFill>
              </a:rPr>
              <a:t>What Next?</a:t>
            </a:r>
          </a:p>
        </p:txBody>
      </p:sp>
    </p:spTree>
    <p:extLst>
      <p:ext uri="{BB962C8B-B14F-4D97-AF65-F5344CB8AC3E}">
        <p14:creationId xmlns:p14="http://schemas.microsoft.com/office/powerpoint/2010/main" val="781878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A22732-F3EE-4811-B591-9060934A6E0A}"/>
              </a:ext>
            </a:extLst>
          </p:cNvPr>
          <p:cNvSpPr>
            <a:spLocks noGrp="1"/>
          </p:cNvSpPr>
          <p:nvPr>
            <p:ph type="title"/>
          </p:nvPr>
        </p:nvSpPr>
        <p:spPr>
          <a:xfrm>
            <a:off x="6426115" y="748790"/>
            <a:ext cx="3881120" cy="1476801"/>
          </a:xfrm>
        </p:spPr>
        <p:txBody>
          <a:bodyPr vert="horz" lIns="91440" tIns="45720" rIns="91440" bIns="45720" rtlCol="0" anchor="b">
            <a:normAutofit/>
          </a:bodyPr>
          <a:lstStyle/>
          <a:p>
            <a:r>
              <a:rPr lang="en-US" sz="5400" b="1" kern="1200" dirty="0">
                <a:solidFill>
                  <a:schemeClr val="tx1"/>
                </a:solidFill>
                <a:latin typeface="+mj-lt"/>
                <a:ea typeface="+mj-ea"/>
                <a:cs typeface="+mj-cs"/>
              </a:rPr>
              <a:t>Introductions</a:t>
            </a:r>
          </a:p>
        </p:txBody>
      </p:sp>
      <p:pic>
        <p:nvPicPr>
          <p:cNvPr id="6" name="Picture 5">
            <a:extLst>
              <a:ext uri="{FF2B5EF4-FFF2-40B4-BE49-F238E27FC236}">
                <a16:creationId xmlns:a16="http://schemas.microsoft.com/office/drawing/2014/main" id="{C8081A7F-2E2B-4C5E-BCF3-D403EE1D6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0314" y="3340270"/>
            <a:ext cx="1432722" cy="1032723"/>
          </a:xfrm>
          <a:prstGeom prst="rect">
            <a:avLst/>
          </a:prstGeom>
        </p:spPr>
      </p:pic>
      <p:sp>
        <p:nvSpPr>
          <p:cNvPr id="13"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3">
            <a:extLst>
              <a:ext uri="{FF2B5EF4-FFF2-40B4-BE49-F238E27FC236}">
                <a16:creationId xmlns:a16="http://schemas.microsoft.com/office/drawing/2014/main" id="{3D462C7A-8ADC-44C1-B445-A59912569507}"/>
              </a:ext>
            </a:extLst>
          </p:cNvPr>
          <p:cNvSpPr txBox="1">
            <a:spLocks noChangeArrowheads="1"/>
          </p:cNvSpPr>
          <p:nvPr/>
        </p:nvSpPr>
        <p:spPr>
          <a:xfrm>
            <a:off x="711201" y="625856"/>
            <a:ext cx="5527040" cy="54491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en-US" sz="2000" b="1" dirty="0">
              <a:solidFill>
                <a:srgbClr val="002060"/>
              </a:solidFill>
            </a:endParaRPr>
          </a:p>
          <a:p>
            <a:pPr marL="0" indent="0">
              <a:buNone/>
            </a:pPr>
            <a:r>
              <a:rPr lang="en-US" altLang="en-US" sz="2000" b="1" dirty="0">
                <a:solidFill>
                  <a:srgbClr val="002060"/>
                </a:solidFill>
              </a:rPr>
              <a:t>Round the group:</a:t>
            </a:r>
          </a:p>
          <a:p>
            <a:pPr marL="0" indent="0">
              <a:buNone/>
            </a:pPr>
            <a:endParaRPr lang="en-US" altLang="en-US" sz="2000" b="1" dirty="0">
              <a:solidFill>
                <a:srgbClr val="002060"/>
              </a:solidFill>
            </a:endParaRPr>
          </a:p>
          <a:p>
            <a:pPr marL="0" indent="0">
              <a:buNone/>
            </a:pPr>
            <a:r>
              <a:rPr lang="en-US" altLang="en-US" sz="3600" b="1" dirty="0">
                <a:solidFill>
                  <a:srgbClr val="002060"/>
                </a:solidFill>
              </a:rPr>
              <a:t>Say your name</a:t>
            </a:r>
          </a:p>
          <a:p>
            <a:pPr marL="0" indent="0">
              <a:buNone/>
            </a:pPr>
            <a:endParaRPr lang="en-US" altLang="en-US" sz="3600" b="1" dirty="0">
              <a:solidFill>
                <a:srgbClr val="002060"/>
              </a:solidFill>
            </a:endParaRPr>
          </a:p>
          <a:p>
            <a:pPr marL="0" indent="0">
              <a:buNone/>
            </a:pPr>
            <a:r>
              <a:rPr lang="en-US" altLang="en-US" sz="3600" b="1" dirty="0">
                <a:solidFill>
                  <a:srgbClr val="002060"/>
                </a:solidFill>
              </a:rPr>
              <a:t>Share one ‘new and good’ thing for today</a:t>
            </a:r>
          </a:p>
        </p:txBody>
      </p:sp>
    </p:spTree>
    <p:extLst>
      <p:ext uri="{BB962C8B-B14F-4D97-AF65-F5344CB8AC3E}">
        <p14:creationId xmlns:p14="http://schemas.microsoft.com/office/powerpoint/2010/main" val="3162836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2732-F3EE-4811-B591-9060934A6E0A}"/>
              </a:ext>
            </a:extLst>
          </p:cNvPr>
          <p:cNvSpPr>
            <a:spLocks noGrp="1"/>
          </p:cNvSpPr>
          <p:nvPr>
            <p:ph type="title"/>
          </p:nvPr>
        </p:nvSpPr>
        <p:spPr>
          <a:xfrm>
            <a:off x="1045480" y="261804"/>
            <a:ext cx="7474172" cy="1325563"/>
          </a:xfrm>
        </p:spPr>
        <p:txBody>
          <a:bodyPr vert="horz" lIns="91440" tIns="45720" rIns="91440" bIns="45720" rtlCol="0" anchor="ctr">
            <a:normAutofit/>
          </a:bodyPr>
          <a:lstStyle/>
          <a:p>
            <a:r>
              <a:rPr lang="en-US" b="1" dirty="0"/>
              <a:t>Today’s Learning Objectives </a:t>
            </a:r>
          </a:p>
        </p:txBody>
      </p:sp>
      <p:sp>
        <p:nvSpPr>
          <p:cNvPr id="3" name="Rectangle 3">
            <a:extLst>
              <a:ext uri="{FF2B5EF4-FFF2-40B4-BE49-F238E27FC236}">
                <a16:creationId xmlns:a16="http://schemas.microsoft.com/office/drawing/2014/main" id="{3D462C7A-8ADC-44C1-B445-A59912569507}"/>
              </a:ext>
            </a:extLst>
          </p:cNvPr>
          <p:cNvSpPr txBox="1">
            <a:spLocks noChangeArrowheads="1"/>
          </p:cNvSpPr>
          <p:nvPr/>
        </p:nvSpPr>
        <p:spPr>
          <a:xfrm>
            <a:off x="721360" y="1402080"/>
            <a:ext cx="8081771" cy="48283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Understand </a:t>
            </a:r>
            <a:r>
              <a:rPr lang="en-GB" altLang="en-US" sz="2400" dirty="0"/>
              <a:t>differences between information, advice or guidance.</a:t>
            </a:r>
          </a:p>
          <a:p>
            <a:r>
              <a:rPr lang="en-GB" altLang="en-US" sz="2400" dirty="0"/>
              <a:t>The scope of provision of information, advice or guidance within the context of your own organisation.</a:t>
            </a:r>
          </a:p>
          <a:p>
            <a:r>
              <a:rPr lang="en-GB" altLang="en-US" sz="2400" dirty="0"/>
              <a:t>Understand ways of meeting information, advice or guidance requirements of clients.</a:t>
            </a:r>
          </a:p>
          <a:p>
            <a:r>
              <a:rPr lang="en-US" altLang="en-US" sz="2400" dirty="0"/>
              <a:t>Identify your own strengths, skills and goals in interaction skills</a:t>
            </a:r>
          </a:p>
          <a:p>
            <a:pPr marL="0" indent="0">
              <a:buNone/>
            </a:pPr>
            <a:r>
              <a:rPr lang="en-US" altLang="en-US" sz="1900" dirty="0"/>
              <a:t>(IAG in Practice LO 1, 2)</a:t>
            </a:r>
          </a:p>
        </p:txBody>
      </p:sp>
      <p:sp>
        <p:nvSpPr>
          <p:cNvPr id="17"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C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E6A2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8081A7F-2E2B-4C5E-BCF3-D403EE1D6A09}"/>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3552" r="14256" b="7"/>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367367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AEE6-E4B6-45A4-A878-D3E1808B4212}"/>
              </a:ext>
            </a:extLst>
          </p:cNvPr>
          <p:cNvSpPr>
            <a:spLocks noGrp="1"/>
          </p:cNvSpPr>
          <p:nvPr>
            <p:ph type="title"/>
          </p:nvPr>
        </p:nvSpPr>
        <p:spPr>
          <a:xfrm>
            <a:off x="2235200" y="403300"/>
            <a:ext cx="7931224" cy="1066800"/>
          </a:xfrm>
        </p:spPr>
        <p:txBody>
          <a:bodyPr>
            <a:normAutofit/>
          </a:bodyPr>
          <a:lstStyle/>
          <a:p>
            <a:pPr algn="ctr"/>
            <a:r>
              <a:rPr lang="en-GB" b="1" dirty="0">
                <a:solidFill>
                  <a:srgbClr val="002060"/>
                </a:solidFill>
              </a:rPr>
              <a:t>Group Agreement</a:t>
            </a:r>
          </a:p>
        </p:txBody>
      </p:sp>
      <p:pic>
        <p:nvPicPr>
          <p:cNvPr id="4" name="Picture 3">
            <a:extLst>
              <a:ext uri="{FF2B5EF4-FFF2-40B4-BE49-F238E27FC236}">
                <a16:creationId xmlns:a16="http://schemas.microsoft.com/office/drawing/2014/main" id="{D6A9B984-31CA-4146-8B98-96D5CAF7238A}"/>
              </a:ext>
            </a:extLst>
          </p:cNvPr>
          <p:cNvPicPr>
            <a:picLocks noChangeAspect="1"/>
          </p:cNvPicPr>
          <p:nvPr/>
        </p:nvPicPr>
        <p:blipFill>
          <a:blip r:embed="rId2"/>
          <a:stretch>
            <a:fillRect/>
          </a:stretch>
        </p:blipFill>
        <p:spPr>
          <a:xfrm>
            <a:off x="718035" y="403300"/>
            <a:ext cx="1740685" cy="1255879"/>
          </a:xfrm>
          <a:prstGeom prst="rect">
            <a:avLst/>
          </a:prstGeom>
        </p:spPr>
      </p:pic>
      <p:sp>
        <p:nvSpPr>
          <p:cNvPr id="5" name="Content Placeholder 4">
            <a:extLst>
              <a:ext uri="{FF2B5EF4-FFF2-40B4-BE49-F238E27FC236}">
                <a16:creationId xmlns:a16="http://schemas.microsoft.com/office/drawing/2014/main" id="{1618E7D0-A4BF-4C6A-B6DF-5370915ED9B5}"/>
              </a:ext>
            </a:extLst>
          </p:cNvPr>
          <p:cNvSpPr>
            <a:spLocks noGrp="1"/>
          </p:cNvSpPr>
          <p:nvPr>
            <p:ph idx="1"/>
          </p:nvPr>
        </p:nvSpPr>
        <p:spPr>
          <a:xfrm>
            <a:off x="838200" y="1825624"/>
            <a:ext cx="10515600" cy="4463857"/>
          </a:xfrm>
        </p:spPr>
        <p:txBody>
          <a:bodyPr>
            <a:normAutofit/>
          </a:bodyPr>
          <a:lstStyle/>
          <a:p>
            <a:pPr marL="0" indent="0">
              <a:buNone/>
            </a:pPr>
            <a:r>
              <a:rPr lang="en-GB" dirty="0"/>
              <a:t>Key Words to be used in a shared statement:</a:t>
            </a:r>
          </a:p>
          <a:p>
            <a:pPr marL="0" indent="0">
              <a:buNone/>
            </a:pPr>
            <a:endParaRPr lang="en-GB" dirty="0"/>
          </a:p>
          <a:p>
            <a:pPr marL="0" indent="0">
              <a:buNone/>
            </a:pPr>
            <a:r>
              <a:rPr lang="en-GB" dirty="0"/>
              <a:t>Inclusive</a:t>
            </a:r>
          </a:p>
          <a:p>
            <a:pPr marL="0" indent="0">
              <a:buNone/>
            </a:pPr>
            <a:r>
              <a:rPr lang="en-GB" dirty="0"/>
              <a:t>Safe</a:t>
            </a:r>
          </a:p>
          <a:p>
            <a:pPr marL="0" indent="0">
              <a:buNone/>
            </a:pPr>
            <a:r>
              <a:rPr lang="en-GB" dirty="0"/>
              <a:t>Supportive</a:t>
            </a:r>
          </a:p>
          <a:p>
            <a:pPr marL="0" indent="0">
              <a:buNone/>
            </a:pPr>
            <a:r>
              <a:rPr lang="en-GB" dirty="0"/>
              <a:t>Culturally appropriate</a:t>
            </a:r>
          </a:p>
          <a:p>
            <a:pPr marL="0" indent="0">
              <a:buNone/>
            </a:pPr>
            <a:r>
              <a:rPr lang="en-GB" dirty="0"/>
              <a:t>Equal</a:t>
            </a:r>
          </a:p>
          <a:p>
            <a:pPr marL="0" indent="0">
              <a:buNone/>
            </a:pPr>
            <a:r>
              <a:rPr lang="en-GB" dirty="0"/>
              <a:t>Heard</a:t>
            </a:r>
          </a:p>
          <a:p>
            <a:pPr marL="0" indent="0">
              <a:buNone/>
            </a:pPr>
            <a:endParaRPr lang="en-GB" dirty="0"/>
          </a:p>
          <a:p>
            <a:pPr marL="0" indent="0">
              <a:buNone/>
            </a:pPr>
            <a:endParaRPr lang="en-GB" dirty="0"/>
          </a:p>
        </p:txBody>
      </p:sp>
      <p:pic>
        <p:nvPicPr>
          <p:cNvPr id="8" name="Picture 7">
            <a:extLst>
              <a:ext uri="{FF2B5EF4-FFF2-40B4-BE49-F238E27FC236}">
                <a16:creationId xmlns:a16="http://schemas.microsoft.com/office/drawing/2014/main" id="{16D2BC5B-2C60-C58F-5E0D-2EA99B6F966B}"/>
              </a:ext>
            </a:extLst>
          </p:cNvPr>
          <p:cNvPicPr>
            <a:picLocks noChangeAspect="1"/>
          </p:cNvPicPr>
          <p:nvPr/>
        </p:nvPicPr>
        <p:blipFill>
          <a:blip r:embed="rId3"/>
          <a:srcRect l="30664" t="5964" b="48511"/>
          <a:stretch>
            <a:fillRect/>
          </a:stretch>
        </p:blipFill>
        <p:spPr>
          <a:xfrm>
            <a:off x="4833256" y="2468026"/>
            <a:ext cx="6444344" cy="3986674"/>
          </a:xfrm>
          <a:prstGeom prst="rect">
            <a:avLst/>
          </a:prstGeom>
        </p:spPr>
      </p:pic>
    </p:spTree>
    <p:extLst>
      <p:ext uri="{BB962C8B-B14F-4D97-AF65-F5344CB8AC3E}">
        <p14:creationId xmlns:p14="http://schemas.microsoft.com/office/powerpoint/2010/main" val="186374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AEE6-E4B6-45A4-A878-D3E1808B4212}"/>
              </a:ext>
            </a:extLst>
          </p:cNvPr>
          <p:cNvSpPr>
            <a:spLocks noGrp="1"/>
          </p:cNvSpPr>
          <p:nvPr>
            <p:ph type="title"/>
          </p:nvPr>
        </p:nvSpPr>
        <p:spPr>
          <a:xfrm>
            <a:off x="2235200" y="403300"/>
            <a:ext cx="7931224" cy="1066800"/>
          </a:xfrm>
        </p:spPr>
        <p:txBody>
          <a:bodyPr>
            <a:normAutofit/>
          </a:bodyPr>
          <a:lstStyle/>
          <a:p>
            <a:pPr algn="ctr"/>
            <a:r>
              <a:rPr lang="en-GB" b="1" dirty="0">
                <a:solidFill>
                  <a:srgbClr val="002060"/>
                </a:solidFill>
              </a:rPr>
              <a:t>What’s Your Learning Style?</a:t>
            </a:r>
          </a:p>
        </p:txBody>
      </p:sp>
      <p:pic>
        <p:nvPicPr>
          <p:cNvPr id="4" name="Picture 3">
            <a:extLst>
              <a:ext uri="{FF2B5EF4-FFF2-40B4-BE49-F238E27FC236}">
                <a16:creationId xmlns:a16="http://schemas.microsoft.com/office/drawing/2014/main" id="{D6A9B984-31CA-4146-8B98-96D5CAF7238A}"/>
              </a:ext>
            </a:extLst>
          </p:cNvPr>
          <p:cNvPicPr>
            <a:picLocks noChangeAspect="1"/>
          </p:cNvPicPr>
          <p:nvPr/>
        </p:nvPicPr>
        <p:blipFill>
          <a:blip r:embed="rId2"/>
          <a:stretch>
            <a:fillRect/>
          </a:stretch>
        </p:blipFill>
        <p:spPr>
          <a:xfrm>
            <a:off x="718035" y="403300"/>
            <a:ext cx="1740685" cy="1255879"/>
          </a:xfrm>
          <a:prstGeom prst="rect">
            <a:avLst/>
          </a:prstGeom>
        </p:spPr>
      </p:pic>
      <p:sp>
        <p:nvSpPr>
          <p:cNvPr id="5" name="Content Placeholder 4">
            <a:extLst>
              <a:ext uri="{FF2B5EF4-FFF2-40B4-BE49-F238E27FC236}">
                <a16:creationId xmlns:a16="http://schemas.microsoft.com/office/drawing/2014/main" id="{1618E7D0-A4BF-4C6A-B6DF-5370915ED9B5}"/>
              </a:ext>
            </a:extLst>
          </p:cNvPr>
          <p:cNvSpPr>
            <a:spLocks noGrp="1"/>
          </p:cNvSpPr>
          <p:nvPr>
            <p:ph idx="1"/>
          </p:nvPr>
        </p:nvSpPr>
        <p:spPr>
          <a:xfrm>
            <a:off x="774589" y="1754062"/>
            <a:ext cx="10515600" cy="4758056"/>
          </a:xfrm>
        </p:spPr>
        <p:txBody>
          <a:bodyPr>
            <a:normAutofit fontScale="40000" lnSpcReduction="20000"/>
          </a:bodyPr>
          <a:lstStyle/>
          <a:p>
            <a:pPr marL="0" indent="0">
              <a:buNone/>
            </a:pPr>
            <a:r>
              <a:rPr lang="en-GB" sz="5500" b="1" dirty="0"/>
              <a:t>Visual </a:t>
            </a:r>
            <a:r>
              <a:rPr lang="en-GB" sz="5500" dirty="0"/>
              <a:t> </a:t>
            </a:r>
            <a:r>
              <a:rPr lang="en-GB" sz="5500" b="1" dirty="0"/>
              <a:t>-</a:t>
            </a:r>
            <a:r>
              <a:rPr lang="en-GB" sz="5500" dirty="0"/>
              <a:t> </a:t>
            </a:r>
            <a:r>
              <a:rPr lang="en-GB" sz="5500" b="1" dirty="0"/>
              <a:t>‘show me’, ‘let’s have a look at that’</a:t>
            </a:r>
          </a:p>
          <a:p>
            <a:pPr marL="0" indent="0">
              <a:buNone/>
            </a:pPr>
            <a:r>
              <a:rPr lang="en-GB" sz="5500" dirty="0"/>
              <a:t>A preference for seen or observed things, including pictures, diagrams, demonstrations, displays, handouts, films, flip-chart, etc. These people will be best able to perform a new task after reading the instructions or watching someone else do it first. These are the people who will work from lists and written directions and instructions.</a:t>
            </a:r>
          </a:p>
          <a:p>
            <a:pPr marL="0" indent="0">
              <a:buNone/>
            </a:pPr>
            <a:r>
              <a:rPr lang="en-GB" sz="5500" b="1" dirty="0"/>
              <a:t>Auditory - ‘tell me’, ‘let’s talk it over’ </a:t>
            </a:r>
          </a:p>
          <a:p>
            <a:pPr marL="0" indent="0">
              <a:buNone/>
            </a:pPr>
            <a:r>
              <a:rPr lang="en-GB" sz="5500" dirty="0"/>
              <a:t>Someone with an Auditory learning style has a preference for the transfer of information through listening: to the spoken word, of self or others, of sounds and noises. These people will be best able to perform a new task after listening to instructions from an expert. These are the people who are happy being given spoken instructions over the telephone, and can remember all the words to songs that they hear! </a:t>
            </a:r>
          </a:p>
          <a:p>
            <a:pPr marL="0" indent="0">
              <a:buNone/>
            </a:pPr>
            <a:r>
              <a:rPr lang="en-GB" sz="5500" b="1" dirty="0"/>
              <a:t>Kinaesthetic - ‘let me try’, ‘how do you feel?’ </a:t>
            </a:r>
          </a:p>
          <a:p>
            <a:pPr marL="0" indent="0">
              <a:buNone/>
            </a:pPr>
            <a:r>
              <a:rPr lang="en-GB" sz="5500" dirty="0"/>
              <a:t>A preference for physical experience - touching, feeling, holding, doing, practical hands-on experiences. These people will be best able to perform a new task by going ahead and trying it out, learning as they go. These are the people who like to experiment, hands-on, and never look at the instructions first! </a:t>
            </a:r>
          </a:p>
          <a:p>
            <a:pPr marL="0" indent="0">
              <a:buNone/>
            </a:pPr>
            <a:endParaRPr lang="en-GB" dirty="0"/>
          </a:p>
        </p:txBody>
      </p:sp>
    </p:spTree>
    <p:extLst>
      <p:ext uri="{BB962C8B-B14F-4D97-AF65-F5344CB8AC3E}">
        <p14:creationId xmlns:p14="http://schemas.microsoft.com/office/powerpoint/2010/main" val="65188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AEE6-E4B6-45A4-A878-D3E1808B4212}"/>
              </a:ext>
            </a:extLst>
          </p:cNvPr>
          <p:cNvSpPr>
            <a:spLocks noGrp="1"/>
          </p:cNvSpPr>
          <p:nvPr>
            <p:ph type="title"/>
          </p:nvPr>
        </p:nvSpPr>
        <p:spPr>
          <a:xfrm>
            <a:off x="2235200" y="403300"/>
            <a:ext cx="7931224" cy="1066800"/>
          </a:xfrm>
        </p:spPr>
        <p:txBody>
          <a:bodyPr>
            <a:normAutofit/>
          </a:bodyPr>
          <a:lstStyle/>
          <a:p>
            <a:pPr algn="ctr"/>
            <a:r>
              <a:rPr lang="en-GB" sz="4800" b="1" dirty="0">
                <a:solidFill>
                  <a:srgbClr val="002060"/>
                </a:solidFill>
              </a:rPr>
              <a:t>Definitions of support</a:t>
            </a:r>
          </a:p>
        </p:txBody>
      </p:sp>
      <p:pic>
        <p:nvPicPr>
          <p:cNvPr id="4" name="Picture 3">
            <a:extLst>
              <a:ext uri="{FF2B5EF4-FFF2-40B4-BE49-F238E27FC236}">
                <a16:creationId xmlns:a16="http://schemas.microsoft.com/office/drawing/2014/main" id="{D6A9B984-31CA-4146-8B98-96D5CAF7238A}"/>
              </a:ext>
            </a:extLst>
          </p:cNvPr>
          <p:cNvPicPr>
            <a:picLocks noChangeAspect="1"/>
          </p:cNvPicPr>
          <p:nvPr/>
        </p:nvPicPr>
        <p:blipFill>
          <a:blip r:embed="rId2"/>
          <a:stretch>
            <a:fillRect/>
          </a:stretch>
        </p:blipFill>
        <p:spPr>
          <a:xfrm>
            <a:off x="718035" y="403300"/>
            <a:ext cx="1740685" cy="1255879"/>
          </a:xfrm>
          <a:prstGeom prst="rect">
            <a:avLst/>
          </a:prstGeom>
        </p:spPr>
      </p:pic>
      <p:sp>
        <p:nvSpPr>
          <p:cNvPr id="5" name="Content Placeholder 4">
            <a:extLst>
              <a:ext uri="{FF2B5EF4-FFF2-40B4-BE49-F238E27FC236}">
                <a16:creationId xmlns:a16="http://schemas.microsoft.com/office/drawing/2014/main" id="{1618E7D0-A4BF-4C6A-B6DF-5370915ED9B5}"/>
              </a:ext>
            </a:extLst>
          </p:cNvPr>
          <p:cNvSpPr>
            <a:spLocks noGrp="1"/>
          </p:cNvSpPr>
          <p:nvPr>
            <p:ph idx="1"/>
          </p:nvPr>
        </p:nvSpPr>
        <p:spPr>
          <a:xfrm>
            <a:off x="718035" y="1527884"/>
            <a:ext cx="10515600" cy="4463857"/>
          </a:xfrm>
        </p:spPr>
        <p:txBody>
          <a:bodyPr>
            <a:normAutofit/>
          </a:bodyPr>
          <a:lstStyle/>
          <a:p>
            <a:pPr marL="0" indent="0">
              <a:buNone/>
            </a:pPr>
            <a:r>
              <a:rPr lang="en-GB" dirty="0"/>
              <a:t>What words have you heard used to describe different approaches for providing practical and emotional support?  A group discussion, placing ‘practical’ towards the left and ‘emotional’ towards the right</a:t>
            </a:r>
          </a:p>
          <a:p>
            <a:pPr marL="0" indent="0">
              <a:buNone/>
            </a:pPr>
            <a:endParaRPr lang="en-GB" dirty="0"/>
          </a:p>
        </p:txBody>
      </p:sp>
      <p:pic>
        <p:nvPicPr>
          <p:cNvPr id="3" name="Picture 2">
            <a:extLst>
              <a:ext uri="{FF2B5EF4-FFF2-40B4-BE49-F238E27FC236}">
                <a16:creationId xmlns:a16="http://schemas.microsoft.com/office/drawing/2014/main" id="{D0D51B01-0A2E-A79A-6A59-C2E3E103EC68}"/>
              </a:ext>
            </a:extLst>
          </p:cNvPr>
          <p:cNvPicPr>
            <a:picLocks noChangeAspect="1"/>
          </p:cNvPicPr>
          <p:nvPr/>
        </p:nvPicPr>
        <p:blipFill>
          <a:blip r:embed="rId3"/>
          <a:stretch>
            <a:fillRect/>
          </a:stretch>
        </p:blipFill>
        <p:spPr>
          <a:xfrm>
            <a:off x="2556691" y="2804738"/>
            <a:ext cx="6614733" cy="3414056"/>
          </a:xfrm>
          <a:prstGeom prst="rect">
            <a:avLst/>
          </a:prstGeom>
        </p:spPr>
      </p:pic>
    </p:spTree>
    <p:extLst>
      <p:ext uri="{BB962C8B-B14F-4D97-AF65-F5344CB8AC3E}">
        <p14:creationId xmlns:p14="http://schemas.microsoft.com/office/powerpoint/2010/main" val="2441678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4" name="Group 73">
            <a:extLst>
              <a:ext uri="{FF2B5EF4-FFF2-40B4-BE49-F238E27FC236}">
                <a16:creationId xmlns:a16="http://schemas.microsoft.com/office/drawing/2014/main" id="{FA366754-A2F4-475B-8217-AB06F5F15F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75" name="Rectangle 74">
              <a:extLst>
                <a:ext uri="{FF2B5EF4-FFF2-40B4-BE49-F238E27FC236}">
                  <a16:creationId xmlns:a16="http://schemas.microsoft.com/office/drawing/2014/main" id="{322BF2F0-5264-48F8-8780-73D64DE848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7DC5FF32-A8FD-4F1B-B8D3-3D226716C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170" name="Rectangle 2">
            <a:extLst>
              <a:ext uri="{FF2B5EF4-FFF2-40B4-BE49-F238E27FC236}">
                <a16:creationId xmlns:a16="http://schemas.microsoft.com/office/drawing/2014/main" id="{FDF75F3A-12B5-4413-95C9-CBD387C202BB}"/>
              </a:ext>
            </a:extLst>
          </p:cNvPr>
          <p:cNvSpPr>
            <a:spLocks noGrp="1" noChangeArrowheads="1"/>
          </p:cNvSpPr>
          <p:nvPr>
            <p:ph type="title"/>
          </p:nvPr>
        </p:nvSpPr>
        <p:spPr>
          <a:xfrm>
            <a:off x="643467" y="321734"/>
            <a:ext cx="10905066" cy="1135737"/>
          </a:xfrm>
        </p:spPr>
        <p:txBody>
          <a:bodyPr>
            <a:normAutofit/>
          </a:bodyPr>
          <a:lstStyle/>
          <a:p>
            <a:pPr eaLnBrk="1" hangingPunct="1"/>
            <a:r>
              <a:rPr lang="en-GB" altLang="en-US" sz="3600" b="1" dirty="0"/>
              <a:t>What is mentoring</a:t>
            </a:r>
            <a:r>
              <a:rPr lang="en-GB" altLang="en-US" sz="3600" dirty="0"/>
              <a:t>?</a:t>
            </a:r>
            <a:br>
              <a:rPr lang="en-GB" altLang="en-US" sz="3600" dirty="0"/>
            </a:br>
            <a:r>
              <a:rPr lang="en-GB" altLang="en-US" sz="3600" dirty="0"/>
              <a:t>Some quotes to explore…….</a:t>
            </a:r>
          </a:p>
        </p:txBody>
      </p:sp>
      <p:sp>
        <p:nvSpPr>
          <p:cNvPr id="7171" name="Rectangle 3">
            <a:extLst>
              <a:ext uri="{FF2B5EF4-FFF2-40B4-BE49-F238E27FC236}">
                <a16:creationId xmlns:a16="http://schemas.microsoft.com/office/drawing/2014/main" id="{B2BF22CE-CDB1-4E12-9C7D-1564A4737140}"/>
              </a:ext>
            </a:extLst>
          </p:cNvPr>
          <p:cNvSpPr>
            <a:spLocks noGrp="1" noChangeArrowheads="1"/>
          </p:cNvSpPr>
          <p:nvPr>
            <p:ph type="body" idx="1"/>
          </p:nvPr>
        </p:nvSpPr>
        <p:spPr>
          <a:xfrm>
            <a:off x="643468" y="1782980"/>
            <a:ext cx="8459892" cy="4617819"/>
          </a:xfrm>
        </p:spPr>
        <p:txBody>
          <a:bodyPr>
            <a:normAutofit fontScale="92500" lnSpcReduction="10000"/>
          </a:bodyPr>
          <a:lstStyle/>
          <a:p>
            <a:pPr marL="0" indent="0">
              <a:buNone/>
            </a:pPr>
            <a:r>
              <a:rPr lang="en-GB" altLang="en-US" dirty="0"/>
              <a:t>“Mentoring is a one-to-one, non-judgemental relationship in which an individual </a:t>
            </a:r>
            <a:r>
              <a:rPr lang="en-GB" altLang="en-US" i="1" dirty="0"/>
              <a:t>voluntarily</a:t>
            </a:r>
            <a:r>
              <a:rPr lang="en-GB" altLang="en-US" dirty="0"/>
              <a:t> gives time to support and encourage another. This is typically developed at a time of transition in the mentee's life and lasts for a significant and sustained period of time.”</a:t>
            </a:r>
            <a:br>
              <a:rPr lang="en-GB" altLang="en-US" dirty="0"/>
            </a:br>
            <a:br>
              <a:rPr lang="en-GB" altLang="en-US" dirty="0"/>
            </a:br>
            <a:r>
              <a:rPr lang="en-GB" altLang="en-US" sz="2600" dirty="0">
                <a:solidFill>
                  <a:schemeClr val="accent1"/>
                </a:solidFill>
              </a:rPr>
              <a:t>Active Community Unit, Home Office</a:t>
            </a:r>
            <a:br>
              <a:rPr lang="en-GB" altLang="en-US" dirty="0"/>
            </a:br>
            <a:endParaRPr lang="en-GB" altLang="en-US" dirty="0"/>
          </a:p>
          <a:p>
            <a:pPr marL="0" indent="0">
              <a:buNone/>
            </a:pPr>
            <a:r>
              <a:rPr lang="en-GB" altLang="en-US" dirty="0"/>
              <a:t>“A process where one person (the mentor) offers help, guidance, advice and support to facilitate learning or development of another person (the mentee).” </a:t>
            </a:r>
            <a:br>
              <a:rPr lang="en-GB" altLang="en-US" dirty="0"/>
            </a:br>
            <a:br>
              <a:rPr lang="en-GB" altLang="en-US" dirty="0"/>
            </a:br>
            <a:r>
              <a:rPr lang="en-GB" altLang="en-US" dirty="0">
                <a:hlinkClick r:id="rId2"/>
              </a:rPr>
              <a:t>www.undp.east-timor.org</a:t>
            </a:r>
            <a:r>
              <a:rPr lang="en-GB" altLang="en-US" dirty="0"/>
              <a:t> </a:t>
            </a:r>
          </a:p>
        </p:txBody>
      </p:sp>
      <p:grpSp>
        <p:nvGrpSpPr>
          <p:cNvPr id="78" name="Group 77">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79" name="Isosceles Triangle 78">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5AEEE7EA-C98C-4973-92FB-832577CBE769}"/>
              </a:ext>
            </a:extLst>
          </p:cNvPr>
          <p:cNvPicPr>
            <a:picLocks noChangeAspect="1"/>
          </p:cNvPicPr>
          <p:nvPr/>
        </p:nvPicPr>
        <p:blipFill>
          <a:blip r:embed="rId3"/>
          <a:stretch>
            <a:fillRect/>
          </a:stretch>
        </p:blipFill>
        <p:spPr>
          <a:xfrm>
            <a:off x="9271272" y="1782981"/>
            <a:ext cx="2277260" cy="1646019"/>
          </a:xfrm>
          <a:prstGeom prst="rect">
            <a:avLst/>
          </a:prstGeom>
        </p:spPr>
      </p:pic>
      <p:sp>
        <p:nvSpPr>
          <p:cNvPr id="3" name="TextBox 2">
            <a:extLst>
              <a:ext uri="{FF2B5EF4-FFF2-40B4-BE49-F238E27FC236}">
                <a16:creationId xmlns:a16="http://schemas.microsoft.com/office/drawing/2014/main" id="{A2445FF8-A407-423A-84C5-E67C5B8D17B3}"/>
              </a:ext>
            </a:extLst>
          </p:cNvPr>
          <p:cNvSpPr txBox="1"/>
          <p:nvPr/>
        </p:nvSpPr>
        <p:spPr>
          <a:xfrm>
            <a:off x="9271272" y="4397217"/>
            <a:ext cx="2277260" cy="1754326"/>
          </a:xfrm>
          <a:prstGeom prst="rect">
            <a:avLst/>
          </a:prstGeom>
          <a:noFill/>
          <a:ln w="57150">
            <a:solidFill>
              <a:srgbClr val="7030A0"/>
            </a:solidFill>
          </a:ln>
        </p:spPr>
        <p:txBody>
          <a:bodyPr wrap="square" rtlCol="0">
            <a:spAutoFit/>
          </a:bodyPr>
          <a:lstStyle/>
          <a:p>
            <a:r>
              <a:rPr lang="en-GB" dirty="0"/>
              <a:t>Agree?</a:t>
            </a:r>
          </a:p>
          <a:p>
            <a:endParaRPr lang="en-GB" dirty="0"/>
          </a:p>
          <a:p>
            <a:endParaRPr lang="en-GB" dirty="0"/>
          </a:p>
          <a:p>
            <a:r>
              <a:rPr lang="en-GB" dirty="0"/>
              <a:t>Disagree?</a:t>
            </a:r>
          </a:p>
          <a:p>
            <a:endParaRPr lang="en-GB" dirty="0"/>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CAFD5E-0817-488F-A069-1A15DF0C6BD2}"/>
              </a:ext>
            </a:extLst>
          </p:cNvPr>
          <p:cNvSpPr>
            <a:spLocks noGrp="1"/>
          </p:cNvSpPr>
          <p:nvPr>
            <p:ph type="title"/>
          </p:nvPr>
        </p:nvSpPr>
        <p:spPr>
          <a:xfrm>
            <a:off x="643467" y="321734"/>
            <a:ext cx="6901193" cy="1135737"/>
          </a:xfrm>
        </p:spPr>
        <p:txBody>
          <a:bodyPr>
            <a:normAutofit/>
          </a:bodyPr>
          <a:lstStyle/>
          <a:p>
            <a:r>
              <a:rPr lang="en-GB" sz="3600" b="1"/>
              <a:t>What is Peer Mentoring?</a:t>
            </a:r>
          </a:p>
        </p:txBody>
      </p:sp>
      <p:grpSp>
        <p:nvGrpSpPr>
          <p:cNvPr id="38" name="Group 37">
            <a:extLst>
              <a:ext uri="{FF2B5EF4-FFF2-40B4-BE49-F238E27FC236}">
                <a16:creationId xmlns:a16="http://schemas.microsoft.com/office/drawing/2014/main" id="{912209CB-3E4C-43AE-B507-08269FAE89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4720" y="0"/>
            <a:ext cx="1097280" cy="1097280"/>
            <a:chOff x="11094720" y="0"/>
            <a:chExt cx="1097280" cy="1097280"/>
          </a:xfrm>
        </p:grpSpPr>
        <p:sp>
          <p:nvSpPr>
            <p:cNvPr id="39" name="Isosceles Triangle 38">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1094720" y="0"/>
              <a:ext cx="1097280" cy="1097280"/>
            </a:xfrm>
            <a:prstGeom prst="triangle">
              <a:avLst>
                <a:gd name="adj" fmla="val 10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7BCB7912-FEA6-4C89-8E9B-D95EF15647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189552" y="127618"/>
              <a:ext cx="457894" cy="45789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2B1D4F4E-76DE-453B-9BB8-4ABC76C04FE7}"/>
              </a:ext>
            </a:extLst>
          </p:cNvPr>
          <p:cNvSpPr>
            <a:spLocks noGrp="1"/>
          </p:cNvSpPr>
          <p:nvPr>
            <p:ph idx="1"/>
          </p:nvPr>
        </p:nvSpPr>
        <p:spPr>
          <a:xfrm>
            <a:off x="643468" y="1782980"/>
            <a:ext cx="8591972" cy="4753285"/>
          </a:xfrm>
        </p:spPr>
        <p:txBody>
          <a:bodyPr>
            <a:normAutofit/>
          </a:bodyPr>
          <a:lstStyle/>
          <a:p>
            <a:pPr marL="0" indent="0">
              <a:buNone/>
            </a:pPr>
            <a:r>
              <a:rPr lang="en-GB" dirty="0"/>
              <a:t>“Peer mentoring is a relationship between people who are at the same career stage or age, in which one person has more experience than the other in a particular domain and can provide support as well as knowledge and skills transfer. Peer mentoring may be a one-on-one relationship or experienced in a group. The exchange is usually mutual, even if one member of the relationship begins in the traditional role of mentee, or learner, and the other in the role of mentor.”</a:t>
            </a:r>
          </a:p>
          <a:p>
            <a:r>
              <a:rPr lang="en-GB" dirty="0">
                <a:hlinkClick r:id="rId2"/>
              </a:rPr>
              <a:t>https://artofmentoring.net/peer-mentoring/</a:t>
            </a:r>
            <a:endParaRPr lang="en-GB" dirty="0"/>
          </a:p>
        </p:txBody>
      </p:sp>
      <p:pic>
        <p:nvPicPr>
          <p:cNvPr id="4" name="Picture 3">
            <a:extLst>
              <a:ext uri="{FF2B5EF4-FFF2-40B4-BE49-F238E27FC236}">
                <a16:creationId xmlns:a16="http://schemas.microsoft.com/office/drawing/2014/main" id="{EBA36460-61D3-4498-95BD-20DBC0FBDA22}"/>
              </a:ext>
            </a:extLst>
          </p:cNvPr>
          <p:cNvPicPr>
            <a:picLocks noChangeAspect="1"/>
          </p:cNvPicPr>
          <p:nvPr/>
        </p:nvPicPr>
        <p:blipFill>
          <a:blip r:embed="rId3"/>
          <a:stretch>
            <a:fillRect/>
          </a:stretch>
        </p:blipFill>
        <p:spPr>
          <a:xfrm>
            <a:off x="9509244" y="1782981"/>
            <a:ext cx="2033159" cy="1565585"/>
          </a:xfrm>
          <a:prstGeom prst="rect">
            <a:avLst/>
          </a:prstGeom>
        </p:spPr>
      </p:pic>
      <p:sp>
        <p:nvSpPr>
          <p:cNvPr id="42" name="Isosceles Triangle 4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919C928-A568-435B-BF53-5F28D38EBA31}"/>
              </a:ext>
            </a:extLst>
          </p:cNvPr>
          <p:cNvPicPr>
            <a:picLocks noChangeAspect="1"/>
          </p:cNvPicPr>
          <p:nvPr/>
        </p:nvPicPr>
        <p:blipFill>
          <a:blip r:embed="rId4"/>
          <a:stretch>
            <a:fillRect/>
          </a:stretch>
        </p:blipFill>
        <p:spPr>
          <a:xfrm>
            <a:off x="9422803" y="4451202"/>
            <a:ext cx="2125730" cy="1536492"/>
          </a:xfrm>
          <a:prstGeom prst="rect">
            <a:avLst/>
          </a:prstGeom>
        </p:spPr>
      </p:pic>
    </p:spTree>
    <p:extLst>
      <p:ext uri="{BB962C8B-B14F-4D97-AF65-F5344CB8AC3E}">
        <p14:creationId xmlns:p14="http://schemas.microsoft.com/office/powerpoint/2010/main" val="469921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94" name="Rectangle 2">
            <a:extLst>
              <a:ext uri="{FF2B5EF4-FFF2-40B4-BE49-F238E27FC236}">
                <a16:creationId xmlns:a16="http://schemas.microsoft.com/office/drawing/2014/main" id="{7C65931D-EE1E-4954-809D-3DC9F5FE8319}"/>
              </a:ext>
            </a:extLst>
          </p:cNvPr>
          <p:cNvSpPr>
            <a:spLocks noGrp="1" noChangeArrowheads="1"/>
          </p:cNvSpPr>
          <p:nvPr>
            <p:ph type="title"/>
          </p:nvPr>
        </p:nvSpPr>
        <p:spPr>
          <a:xfrm>
            <a:off x="643467" y="321734"/>
            <a:ext cx="6901193" cy="1135737"/>
          </a:xfrm>
        </p:spPr>
        <p:txBody>
          <a:bodyPr>
            <a:normAutofit/>
          </a:bodyPr>
          <a:lstStyle/>
          <a:p>
            <a:pPr eaLnBrk="1" hangingPunct="1"/>
            <a:r>
              <a:rPr lang="en-GB" altLang="en-US" sz="3600" b="1" dirty="0"/>
              <a:t>What is Giving Information?</a:t>
            </a:r>
          </a:p>
        </p:txBody>
      </p:sp>
      <p:grpSp>
        <p:nvGrpSpPr>
          <p:cNvPr id="138" name="Group 137">
            <a:extLst>
              <a:ext uri="{FF2B5EF4-FFF2-40B4-BE49-F238E27FC236}">
                <a16:creationId xmlns:a16="http://schemas.microsoft.com/office/drawing/2014/main" id="{912209CB-3E4C-43AE-B507-08269FAE89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4720" y="0"/>
            <a:ext cx="1097280" cy="1097280"/>
            <a:chOff x="11094720" y="0"/>
            <a:chExt cx="1097280" cy="1097280"/>
          </a:xfrm>
        </p:grpSpPr>
        <p:sp>
          <p:nvSpPr>
            <p:cNvPr id="139" name="Isosceles Triangle 138">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1094720" y="0"/>
              <a:ext cx="1097280" cy="1097280"/>
            </a:xfrm>
            <a:prstGeom prst="triangle">
              <a:avLst>
                <a:gd name="adj" fmla="val 10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Rectangle 139">
              <a:extLst>
                <a:ext uri="{FF2B5EF4-FFF2-40B4-BE49-F238E27FC236}">
                  <a16:creationId xmlns:a16="http://schemas.microsoft.com/office/drawing/2014/main" id="{7BCB7912-FEA6-4C89-8E9B-D95EF15647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189552" y="127618"/>
              <a:ext cx="457894" cy="45789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195" name="Rectangle 3">
            <a:extLst>
              <a:ext uri="{FF2B5EF4-FFF2-40B4-BE49-F238E27FC236}">
                <a16:creationId xmlns:a16="http://schemas.microsoft.com/office/drawing/2014/main" id="{93041312-660C-48FA-9E19-7408DB6E430F}"/>
              </a:ext>
            </a:extLst>
          </p:cNvPr>
          <p:cNvSpPr>
            <a:spLocks noGrp="1" noChangeArrowheads="1"/>
          </p:cNvSpPr>
          <p:nvPr>
            <p:ph type="body" idx="1"/>
          </p:nvPr>
        </p:nvSpPr>
        <p:spPr>
          <a:xfrm>
            <a:off x="643468" y="1782981"/>
            <a:ext cx="6901193" cy="4393982"/>
          </a:xfrm>
        </p:spPr>
        <p:txBody>
          <a:bodyPr>
            <a:normAutofit/>
          </a:bodyPr>
          <a:lstStyle/>
          <a:p>
            <a:pPr marL="0" indent="0">
              <a:buNone/>
            </a:pPr>
            <a:r>
              <a:rPr lang="en-GB" altLang="en-US" sz="4000" dirty="0"/>
              <a:t>“Providing information on learning, work or other fields without any discussion of the relative merits of the options.”</a:t>
            </a:r>
          </a:p>
          <a:p>
            <a:pPr eaLnBrk="1" hangingPunct="1">
              <a:buFontTx/>
              <a:buNone/>
            </a:pPr>
            <a:endParaRPr lang="en-GB" altLang="en-US" sz="4000" i="1" dirty="0"/>
          </a:p>
          <a:p>
            <a:pPr eaLnBrk="1" hangingPunct="1"/>
            <a:r>
              <a:rPr lang="en-GB" altLang="en-US" sz="4000" i="1" dirty="0"/>
              <a:t>Department for Education and Skills</a:t>
            </a:r>
          </a:p>
        </p:txBody>
      </p:sp>
      <p:pic>
        <p:nvPicPr>
          <p:cNvPr id="2" name="Picture 1">
            <a:extLst>
              <a:ext uri="{FF2B5EF4-FFF2-40B4-BE49-F238E27FC236}">
                <a16:creationId xmlns:a16="http://schemas.microsoft.com/office/drawing/2014/main" id="{8229136E-F330-4DBD-A6E4-AE29055E1CD6}"/>
              </a:ext>
            </a:extLst>
          </p:cNvPr>
          <p:cNvPicPr>
            <a:picLocks noChangeAspect="1"/>
          </p:cNvPicPr>
          <p:nvPr/>
        </p:nvPicPr>
        <p:blipFill>
          <a:blip r:embed="rId2"/>
          <a:stretch>
            <a:fillRect/>
          </a:stretch>
        </p:blipFill>
        <p:spPr>
          <a:xfrm>
            <a:off x="8119870" y="713127"/>
            <a:ext cx="3414790" cy="2635439"/>
          </a:xfrm>
          <a:prstGeom prst="rect">
            <a:avLst/>
          </a:prstGeom>
        </p:spPr>
      </p:pic>
      <p:sp>
        <p:nvSpPr>
          <p:cNvPr id="142" name="Isosceles Triangle 14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5C505AE-87A5-4BBD-B832-9B9FC724E480}"/>
              </a:ext>
            </a:extLst>
          </p:cNvPr>
          <p:cNvPicPr>
            <a:picLocks noChangeAspect="1"/>
          </p:cNvPicPr>
          <p:nvPr/>
        </p:nvPicPr>
        <p:blipFill>
          <a:blip r:embed="rId3"/>
          <a:stretch>
            <a:fillRect/>
          </a:stretch>
        </p:blipFill>
        <p:spPr>
          <a:xfrm>
            <a:off x="8119870" y="3509433"/>
            <a:ext cx="3428663" cy="248282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18" name="Rectangle 2">
            <a:extLst>
              <a:ext uri="{FF2B5EF4-FFF2-40B4-BE49-F238E27FC236}">
                <a16:creationId xmlns:a16="http://schemas.microsoft.com/office/drawing/2014/main" id="{164B4D86-54B8-4955-B34F-5A107B14CA7C}"/>
              </a:ext>
            </a:extLst>
          </p:cNvPr>
          <p:cNvSpPr>
            <a:spLocks noGrp="1" noChangeArrowheads="1"/>
          </p:cNvSpPr>
          <p:nvPr>
            <p:ph type="title"/>
          </p:nvPr>
        </p:nvSpPr>
        <p:spPr>
          <a:xfrm>
            <a:off x="4653441" y="321734"/>
            <a:ext cx="6895092" cy="1135737"/>
          </a:xfrm>
        </p:spPr>
        <p:txBody>
          <a:bodyPr>
            <a:normAutofit/>
          </a:bodyPr>
          <a:lstStyle/>
          <a:p>
            <a:pPr eaLnBrk="1" hangingPunct="1"/>
            <a:r>
              <a:rPr lang="en-GB" altLang="en-US" sz="3600" b="1"/>
              <a:t>What is Giving Advice?</a:t>
            </a:r>
          </a:p>
        </p:txBody>
      </p:sp>
      <p:grpSp>
        <p:nvGrpSpPr>
          <p:cNvPr id="138" name="Group 137">
            <a:extLst>
              <a:ext uri="{FF2B5EF4-FFF2-40B4-BE49-F238E27FC236}">
                <a16:creationId xmlns:a16="http://schemas.microsoft.com/office/drawing/2014/main" id="{C34A4475-365F-4381-A542-4698D63774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1097280" cy="1097280"/>
            <a:chOff x="11094720" y="0"/>
            <a:chExt cx="1097280" cy="1097280"/>
          </a:xfrm>
        </p:grpSpPr>
        <p:sp>
          <p:nvSpPr>
            <p:cNvPr id="139" name="Isosceles Triangle 138">
              <a:extLst>
                <a:ext uri="{FF2B5EF4-FFF2-40B4-BE49-F238E27FC236}">
                  <a16:creationId xmlns:a16="http://schemas.microsoft.com/office/drawing/2014/main" id="{148F8F8B-B172-475E-9119-57F2A1C87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1094720" y="0"/>
              <a:ext cx="1097280" cy="1097280"/>
            </a:xfrm>
            <a:prstGeom prst="triangle">
              <a:avLst>
                <a:gd name="adj" fmla="val 10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Rectangle 139">
              <a:extLst>
                <a:ext uri="{FF2B5EF4-FFF2-40B4-BE49-F238E27FC236}">
                  <a16:creationId xmlns:a16="http://schemas.microsoft.com/office/drawing/2014/main" id="{1B0349D0-97A5-4654-A515-C72EA9E0B0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189552" y="127618"/>
              <a:ext cx="457894" cy="45789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1E2A81EE-7FDA-419F-9939-1732E168A6E8}"/>
              </a:ext>
            </a:extLst>
          </p:cNvPr>
          <p:cNvPicPr>
            <a:picLocks noChangeAspect="1"/>
          </p:cNvPicPr>
          <p:nvPr/>
        </p:nvPicPr>
        <p:blipFill>
          <a:blip r:embed="rId2"/>
          <a:stretch>
            <a:fillRect/>
          </a:stretch>
        </p:blipFill>
        <p:spPr>
          <a:xfrm>
            <a:off x="407203" y="1493080"/>
            <a:ext cx="1380152" cy="1065162"/>
          </a:xfrm>
          <a:prstGeom prst="rect">
            <a:avLst/>
          </a:prstGeom>
        </p:spPr>
      </p:pic>
      <p:pic>
        <p:nvPicPr>
          <p:cNvPr id="2" name="Picture 1">
            <a:extLst>
              <a:ext uri="{FF2B5EF4-FFF2-40B4-BE49-F238E27FC236}">
                <a16:creationId xmlns:a16="http://schemas.microsoft.com/office/drawing/2014/main" id="{0763B5A6-EF13-4534-81B8-686B4030942A}"/>
              </a:ext>
            </a:extLst>
          </p:cNvPr>
          <p:cNvPicPr>
            <a:picLocks noChangeAspect="1"/>
          </p:cNvPicPr>
          <p:nvPr/>
        </p:nvPicPr>
        <p:blipFill>
          <a:blip r:embed="rId3"/>
          <a:stretch>
            <a:fillRect/>
          </a:stretch>
        </p:blipFill>
        <p:spPr>
          <a:xfrm>
            <a:off x="362685" y="2693282"/>
            <a:ext cx="1469189" cy="1065162"/>
          </a:xfrm>
          <a:prstGeom prst="rect">
            <a:avLst/>
          </a:prstGeom>
        </p:spPr>
      </p:pic>
      <p:sp>
        <p:nvSpPr>
          <p:cNvPr id="9219" name="Rectangle 3">
            <a:extLst>
              <a:ext uri="{FF2B5EF4-FFF2-40B4-BE49-F238E27FC236}">
                <a16:creationId xmlns:a16="http://schemas.microsoft.com/office/drawing/2014/main" id="{72398F6F-99F9-4880-A178-1CC273C1262B}"/>
              </a:ext>
            </a:extLst>
          </p:cNvPr>
          <p:cNvSpPr>
            <a:spLocks noGrp="1" noChangeArrowheads="1"/>
          </p:cNvSpPr>
          <p:nvPr>
            <p:ph type="body" idx="1"/>
          </p:nvPr>
        </p:nvSpPr>
        <p:spPr>
          <a:xfrm>
            <a:off x="2362299" y="1112107"/>
            <a:ext cx="9580880" cy="6243733"/>
          </a:xfrm>
        </p:spPr>
        <p:txBody>
          <a:bodyPr>
            <a:normAutofit fontScale="92500"/>
          </a:bodyPr>
          <a:lstStyle/>
          <a:p>
            <a:pPr marL="0" indent="0">
              <a:buNone/>
            </a:pPr>
            <a:r>
              <a:rPr lang="en-GB" altLang="en-US" sz="2400" dirty="0"/>
              <a:t>“More interaction with the client, usually on a one-to-one basis.  It may require explanation of some of the information provided, how to access and use information, and a recognition of when more in-depth services may be required by the mentee.</a:t>
            </a:r>
          </a:p>
          <a:p>
            <a:pPr lvl="1" eaLnBrk="1" hangingPunct="1"/>
            <a:r>
              <a:rPr lang="en-GB" altLang="en-US" dirty="0"/>
              <a:t>Promoting the benefits to individuals of engaging in learning and work;</a:t>
            </a:r>
          </a:p>
          <a:p>
            <a:pPr lvl="1" eaLnBrk="1" hangingPunct="1"/>
            <a:r>
              <a:rPr lang="en-GB" altLang="en-US" dirty="0"/>
              <a:t>Raising awareness and motivation of users and potential users to access information on a range of activity.</a:t>
            </a:r>
          </a:p>
          <a:p>
            <a:pPr lvl="1" eaLnBrk="1" hangingPunct="1"/>
            <a:r>
              <a:rPr lang="en-GB" altLang="en-US" dirty="0"/>
              <a:t>Providing people with IT support to access the information;</a:t>
            </a:r>
          </a:p>
          <a:p>
            <a:pPr lvl="1" eaLnBrk="1" hangingPunct="1"/>
            <a:r>
              <a:rPr lang="en-GB" altLang="en-US" dirty="0"/>
              <a:t>Helping people to navigate the information sources to find what they need;</a:t>
            </a:r>
          </a:p>
          <a:p>
            <a:pPr lvl="1" eaLnBrk="1" hangingPunct="1"/>
            <a:r>
              <a:rPr lang="en-GB" altLang="en-US" dirty="0"/>
              <a:t>Enabling people to understand the information in relation to their needs;</a:t>
            </a:r>
          </a:p>
          <a:p>
            <a:pPr lvl="1" eaLnBrk="1" hangingPunct="1"/>
            <a:r>
              <a:rPr lang="en-GB" altLang="en-US" dirty="0"/>
              <a:t>Teaching people the skills to use the information effectively to manage their careers;</a:t>
            </a:r>
          </a:p>
          <a:p>
            <a:pPr lvl="1" eaLnBrk="1" hangingPunct="1"/>
            <a:r>
              <a:rPr lang="en-GB" altLang="en-US" dirty="0"/>
              <a:t>Identifying barriers to effective information use and, where appropriate, signposting/referring to relevant support;”</a:t>
            </a:r>
          </a:p>
          <a:p>
            <a:pPr eaLnBrk="1" hangingPunct="1">
              <a:buFontTx/>
              <a:buNone/>
            </a:pPr>
            <a:endParaRPr lang="en-GB" altLang="en-US" sz="2400" i="1" dirty="0"/>
          </a:p>
          <a:p>
            <a:pPr eaLnBrk="1" hangingPunct="1"/>
            <a:r>
              <a:rPr lang="en-GB" altLang="en-US" sz="2400" i="1" dirty="0"/>
              <a:t>Department for Education and Skills</a:t>
            </a:r>
          </a:p>
        </p:txBody>
      </p:sp>
      <p:grpSp>
        <p:nvGrpSpPr>
          <p:cNvPr id="142" name="Group 141">
            <a:extLst>
              <a:ext uri="{FF2B5EF4-FFF2-40B4-BE49-F238E27FC236}">
                <a16:creationId xmlns:a16="http://schemas.microsoft.com/office/drawing/2014/main" id="{DC8D6E3B-FFED-480F-941D-FE376375B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77940" y="4601497"/>
            <a:ext cx="1014060" cy="2017580"/>
            <a:chOff x="11177940" y="4601497"/>
            <a:chExt cx="1014060" cy="2017580"/>
          </a:xfrm>
        </p:grpSpPr>
        <p:sp>
          <p:nvSpPr>
            <p:cNvPr id="143" name="Isosceles Triangle 14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1067618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27850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C5709301-8B72-489F-A7DB-62556CA573E0}"/>
              </a:ext>
            </a:extLst>
          </p:cNvPr>
          <p:cNvSpPr>
            <a:spLocks noGrp="1" noChangeArrowheads="1"/>
          </p:cNvSpPr>
          <p:nvPr>
            <p:ph type="title"/>
          </p:nvPr>
        </p:nvSpPr>
        <p:spPr>
          <a:xfrm>
            <a:off x="579120" y="365125"/>
            <a:ext cx="10774680" cy="610235"/>
          </a:xfrm>
        </p:spPr>
        <p:txBody>
          <a:bodyPr>
            <a:normAutofit/>
          </a:bodyPr>
          <a:lstStyle/>
          <a:p>
            <a:pPr eaLnBrk="1" hangingPunct="1"/>
            <a:r>
              <a:rPr lang="en-GB" altLang="en-US" sz="3600" b="1" dirty="0"/>
              <a:t>What is Guidance?</a:t>
            </a:r>
          </a:p>
        </p:txBody>
      </p:sp>
      <p:sp>
        <p:nvSpPr>
          <p:cNvPr id="10243" name="Rectangle 3">
            <a:extLst>
              <a:ext uri="{FF2B5EF4-FFF2-40B4-BE49-F238E27FC236}">
                <a16:creationId xmlns:a16="http://schemas.microsoft.com/office/drawing/2014/main" id="{5F9EF6CA-DF4D-4604-A37E-E8385041DBE5}"/>
              </a:ext>
            </a:extLst>
          </p:cNvPr>
          <p:cNvSpPr>
            <a:spLocks noGrp="1" noChangeArrowheads="1"/>
          </p:cNvSpPr>
          <p:nvPr>
            <p:ph type="body" idx="1"/>
          </p:nvPr>
        </p:nvSpPr>
        <p:spPr>
          <a:xfrm>
            <a:off x="1988183" y="1216635"/>
            <a:ext cx="10017907" cy="5530240"/>
          </a:xfrm>
        </p:spPr>
        <p:txBody>
          <a:bodyPr>
            <a:normAutofit fontScale="92500" lnSpcReduction="10000"/>
          </a:bodyPr>
          <a:lstStyle/>
          <a:p>
            <a:pPr marL="0" indent="0">
              <a:buNone/>
            </a:pPr>
            <a:r>
              <a:rPr lang="en-GB" altLang="en-US" sz="2400" dirty="0"/>
              <a:t>“Guidance refers to the process of facilitating individuals or groups at any point throughout their lives to develop their capacity for the self-management of their personal, social, educational, training, occupational and life choices in order to grow towards their potential and thereby to contribute to the development of a better society.” </a:t>
            </a:r>
          </a:p>
          <a:p>
            <a:pPr eaLnBrk="1" hangingPunct="1">
              <a:lnSpc>
                <a:spcPct val="90000"/>
              </a:lnSpc>
              <a:buFontTx/>
              <a:buNone/>
            </a:pPr>
            <a:endParaRPr lang="en-GB" altLang="en-US" sz="1400" i="1" dirty="0"/>
          </a:p>
          <a:p>
            <a:pPr eaLnBrk="1" hangingPunct="1">
              <a:lnSpc>
                <a:spcPct val="90000"/>
              </a:lnSpc>
              <a:buFontTx/>
              <a:buNone/>
            </a:pPr>
            <a:r>
              <a:rPr lang="en-GB" altLang="en-US" sz="1400" i="1" dirty="0"/>
              <a:t>	</a:t>
            </a:r>
            <a:r>
              <a:rPr lang="en-GB" altLang="en-US" sz="2000" i="1" dirty="0"/>
              <a:t>National Guidance Forum of Eire, Dec. 2004.</a:t>
            </a:r>
          </a:p>
          <a:p>
            <a:pPr eaLnBrk="1" hangingPunct="1">
              <a:lnSpc>
                <a:spcPct val="90000"/>
              </a:lnSpc>
              <a:buFontTx/>
              <a:buNone/>
            </a:pPr>
            <a:endParaRPr lang="en-GB" altLang="en-US" sz="1400" dirty="0"/>
          </a:p>
          <a:p>
            <a:pPr marL="0" indent="0" eaLnBrk="1" hangingPunct="1">
              <a:lnSpc>
                <a:spcPct val="90000"/>
              </a:lnSpc>
              <a:buNone/>
            </a:pPr>
            <a:r>
              <a:rPr lang="en-GB" altLang="en-US" sz="2400" dirty="0"/>
              <a:t>Helping people</a:t>
            </a:r>
          </a:p>
          <a:p>
            <a:pPr eaLnBrk="1" hangingPunct="1">
              <a:lnSpc>
                <a:spcPct val="90000"/>
              </a:lnSpc>
            </a:pPr>
            <a:r>
              <a:rPr lang="en-GB" altLang="en-US" sz="2400" dirty="0"/>
              <a:t>to understand their own needs relating to their situation;</a:t>
            </a:r>
          </a:p>
          <a:p>
            <a:pPr eaLnBrk="1" hangingPunct="1">
              <a:lnSpc>
                <a:spcPct val="90000"/>
              </a:lnSpc>
            </a:pPr>
            <a:r>
              <a:rPr lang="en-GB" altLang="en-US" sz="2400" dirty="0"/>
              <a:t>to set and review goals/objectives for improving their situation;</a:t>
            </a:r>
          </a:p>
          <a:p>
            <a:pPr eaLnBrk="1" hangingPunct="1">
              <a:lnSpc>
                <a:spcPct val="90000"/>
              </a:lnSpc>
            </a:pPr>
            <a:r>
              <a:rPr lang="en-GB" altLang="en-US" sz="2400" dirty="0"/>
              <a:t>to understand their barriers to achieving learning, work or personal development;</a:t>
            </a:r>
          </a:p>
          <a:p>
            <a:pPr eaLnBrk="1" hangingPunct="1">
              <a:lnSpc>
                <a:spcPct val="90000"/>
              </a:lnSpc>
            </a:pPr>
            <a:r>
              <a:rPr lang="en-GB" altLang="en-US" sz="2400" dirty="0"/>
              <a:t>to overcome barriers/obstacles to learning, work and/or personal development</a:t>
            </a:r>
          </a:p>
          <a:p>
            <a:pPr eaLnBrk="1" hangingPunct="1">
              <a:lnSpc>
                <a:spcPct val="90000"/>
              </a:lnSpc>
            </a:pPr>
            <a:r>
              <a:rPr lang="en-GB" altLang="en-US" sz="2400" dirty="0"/>
              <a:t>to produce learning, career and / or personal development action plans for review</a:t>
            </a:r>
          </a:p>
          <a:p>
            <a:pPr eaLnBrk="1" hangingPunct="1">
              <a:lnSpc>
                <a:spcPct val="90000"/>
              </a:lnSpc>
            </a:pPr>
            <a:endParaRPr lang="en-GB" altLang="en-US" sz="2000" i="1" dirty="0"/>
          </a:p>
          <a:p>
            <a:pPr eaLnBrk="1" hangingPunct="1">
              <a:lnSpc>
                <a:spcPct val="90000"/>
              </a:lnSpc>
              <a:buFontTx/>
              <a:buNone/>
            </a:pPr>
            <a:r>
              <a:rPr lang="en-GB" altLang="en-US" sz="2000" i="1" dirty="0"/>
              <a:t>	Based on Department for Education and Skills definition</a:t>
            </a:r>
          </a:p>
        </p:txBody>
      </p:sp>
      <p:pic>
        <p:nvPicPr>
          <p:cNvPr id="4" name="Picture 3">
            <a:extLst>
              <a:ext uri="{FF2B5EF4-FFF2-40B4-BE49-F238E27FC236}">
                <a16:creationId xmlns:a16="http://schemas.microsoft.com/office/drawing/2014/main" id="{0D6D0417-EDFD-49A6-8A13-D60695E42F6E}"/>
              </a:ext>
            </a:extLst>
          </p:cNvPr>
          <p:cNvPicPr>
            <a:picLocks noChangeAspect="1"/>
          </p:cNvPicPr>
          <p:nvPr/>
        </p:nvPicPr>
        <p:blipFill>
          <a:blip r:embed="rId2"/>
          <a:stretch>
            <a:fillRect/>
          </a:stretch>
        </p:blipFill>
        <p:spPr>
          <a:xfrm>
            <a:off x="427554" y="1040289"/>
            <a:ext cx="1469189" cy="1065162"/>
          </a:xfrm>
          <a:prstGeom prst="rect">
            <a:avLst/>
          </a:prstGeom>
        </p:spPr>
      </p:pic>
      <p:pic>
        <p:nvPicPr>
          <p:cNvPr id="2" name="Picture 1">
            <a:extLst>
              <a:ext uri="{FF2B5EF4-FFF2-40B4-BE49-F238E27FC236}">
                <a16:creationId xmlns:a16="http://schemas.microsoft.com/office/drawing/2014/main" id="{E8DE4719-15B8-4937-912F-A1FFE33929B7}"/>
              </a:ext>
            </a:extLst>
          </p:cNvPr>
          <p:cNvPicPr>
            <a:picLocks noChangeAspect="1"/>
          </p:cNvPicPr>
          <p:nvPr/>
        </p:nvPicPr>
        <p:blipFill>
          <a:blip r:embed="rId3"/>
          <a:stretch>
            <a:fillRect/>
          </a:stretch>
        </p:blipFill>
        <p:spPr>
          <a:xfrm>
            <a:off x="528663" y="2268052"/>
            <a:ext cx="1266970" cy="97737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41992265-3EAB-4064-A9C2-D9F693DE8688}"/>
              </a:ext>
            </a:extLst>
          </p:cNvPr>
          <p:cNvSpPr>
            <a:spLocks noGrp="1" noChangeArrowheads="1"/>
          </p:cNvSpPr>
          <p:nvPr>
            <p:ph type="title"/>
          </p:nvPr>
        </p:nvSpPr>
        <p:spPr/>
        <p:txBody>
          <a:bodyPr/>
          <a:lstStyle/>
          <a:p>
            <a:pPr eaLnBrk="1" hangingPunct="1"/>
            <a:r>
              <a:rPr lang="en-GB" altLang="en-US" b="1" dirty="0"/>
              <a:t>What is counselling?</a:t>
            </a:r>
          </a:p>
        </p:txBody>
      </p:sp>
      <p:sp>
        <p:nvSpPr>
          <p:cNvPr id="11267" name="Rectangle 3">
            <a:extLst>
              <a:ext uri="{FF2B5EF4-FFF2-40B4-BE49-F238E27FC236}">
                <a16:creationId xmlns:a16="http://schemas.microsoft.com/office/drawing/2014/main" id="{6FACA94D-9951-4144-8A3C-3B7F6B1A6A97}"/>
              </a:ext>
            </a:extLst>
          </p:cNvPr>
          <p:cNvSpPr>
            <a:spLocks noGrp="1" noChangeArrowheads="1"/>
          </p:cNvSpPr>
          <p:nvPr>
            <p:ph type="body" idx="1"/>
          </p:nvPr>
        </p:nvSpPr>
        <p:spPr>
          <a:xfrm>
            <a:off x="838200" y="1452880"/>
            <a:ext cx="9371608" cy="5116344"/>
          </a:xfrm>
        </p:spPr>
        <p:txBody>
          <a:bodyPr>
            <a:normAutofit/>
          </a:bodyPr>
          <a:lstStyle/>
          <a:p>
            <a:pPr marL="0" indent="0">
              <a:buNone/>
            </a:pPr>
            <a:r>
              <a:rPr lang="en-GB" altLang="en-US" sz="3200" dirty="0"/>
              <a:t>“Counselling takes place when a counsellor sees a client in a private and confidential setting to explore a difficulty the client is having, distress they may be experiencing or perhaps their dissatisfaction with life, or loss of a sense of direction and purpose. It is always at the request of the client as no one can properly be 'sent' for counselling. “</a:t>
            </a:r>
            <a:endParaRPr lang="en-GB" altLang="en-US" dirty="0"/>
          </a:p>
          <a:p>
            <a:pPr marL="0" indent="0">
              <a:buNone/>
            </a:pPr>
            <a:endParaRPr lang="en-GB" altLang="en-US" b="1" dirty="0"/>
          </a:p>
          <a:p>
            <a:pPr marL="0" indent="0">
              <a:buNone/>
            </a:pPr>
            <a:r>
              <a:rPr lang="en-GB" altLang="en-US" sz="2400" dirty="0"/>
              <a:t>The BACP definition of counselling</a:t>
            </a:r>
          </a:p>
        </p:txBody>
      </p:sp>
      <p:pic>
        <p:nvPicPr>
          <p:cNvPr id="2" name="Picture 1">
            <a:extLst>
              <a:ext uri="{FF2B5EF4-FFF2-40B4-BE49-F238E27FC236}">
                <a16:creationId xmlns:a16="http://schemas.microsoft.com/office/drawing/2014/main" id="{4A98F16A-12E5-4AAB-8B94-9E0F122BCDCA}"/>
              </a:ext>
            </a:extLst>
          </p:cNvPr>
          <p:cNvPicPr>
            <a:picLocks noChangeAspect="1"/>
          </p:cNvPicPr>
          <p:nvPr/>
        </p:nvPicPr>
        <p:blipFill>
          <a:blip r:embed="rId2"/>
          <a:stretch>
            <a:fillRect/>
          </a:stretch>
        </p:blipFill>
        <p:spPr>
          <a:xfrm>
            <a:off x="10128544" y="4253297"/>
            <a:ext cx="1469263" cy="1060796"/>
          </a:xfrm>
          <a:prstGeom prst="rect">
            <a:avLst/>
          </a:prstGeom>
        </p:spPr>
      </p:pic>
      <p:pic>
        <p:nvPicPr>
          <p:cNvPr id="3" name="Picture 2">
            <a:extLst>
              <a:ext uri="{FF2B5EF4-FFF2-40B4-BE49-F238E27FC236}">
                <a16:creationId xmlns:a16="http://schemas.microsoft.com/office/drawing/2014/main" id="{A45A73CB-CEB4-465E-9BBB-2B82D1DD24FE}"/>
              </a:ext>
            </a:extLst>
          </p:cNvPr>
          <p:cNvPicPr>
            <a:picLocks noChangeAspect="1"/>
          </p:cNvPicPr>
          <p:nvPr/>
        </p:nvPicPr>
        <p:blipFill>
          <a:blip r:embed="rId3"/>
          <a:stretch>
            <a:fillRect/>
          </a:stretch>
        </p:blipFill>
        <p:spPr>
          <a:xfrm>
            <a:off x="10209808" y="3083517"/>
            <a:ext cx="1268078" cy="97544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06968D69-B895-49CB-941C-F1446BBB6EDA}"/>
              </a:ext>
            </a:extLst>
          </p:cNvPr>
          <p:cNvSpPr>
            <a:spLocks noGrp="1" noChangeArrowheads="1"/>
          </p:cNvSpPr>
          <p:nvPr>
            <p:ph type="title"/>
          </p:nvPr>
        </p:nvSpPr>
        <p:spPr/>
        <p:txBody>
          <a:bodyPr/>
          <a:lstStyle/>
          <a:p>
            <a:pPr eaLnBrk="1" hangingPunct="1"/>
            <a:r>
              <a:rPr lang="en-GB" altLang="en-US" b="1" dirty="0"/>
              <a:t>What is coaching?</a:t>
            </a:r>
          </a:p>
        </p:txBody>
      </p:sp>
      <p:sp>
        <p:nvSpPr>
          <p:cNvPr id="12291" name="Rectangle 3">
            <a:extLst>
              <a:ext uri="{FF2B5EF4-FFF2-40B4-BE49-F238E27FC236}">
                <a16:creationId xmlns:a16="http://schemas.microsoft.com/office/drawing/2014/main" id="{E2269752-1ACA-4D66-8D47-7919A69021F7}"/>
              </a:ext>
            </a:extLst>
          </p:cNvPr>
          <p:cNvSpPr>
            <a:spLocks noGrp="1" noChangeArrowheads="1"/>
          </p:cNvSpPr>
          <p:nvPr>
            <p:ph type="body" idx="1"/>
          </p:nvPr>
        </p:nvSpPr>
        <p:spPr>
          <a:xfrm>
            <a:off x="2006419" y="2133600"/>
            <a:ext cx="8229600" cy="4175720"/>
          </a:xfrm>
        </p:spPr>
        <p:txBody>
          <a:bodyPr/>
          <a:lstStyle/>
          <a:p>
            <a:pPr marL="0" indent="0">
              <a:buNone/>
            </a:pPr>
            <a:r>
              <a:rPr lang="en-GB" altLang="en-US" dirty="0"/>
              <a:t>“Coaching is a strategy used to help a mentee reach her fullest potential and achieve her goals. The coach first helps to define the goals, and then supports the mentee in executing them by mapping out a strategy and helping her stay on track. Coaching helps to balance work, family and social demands as well as leisure and spiritual activities.”</a:t>
            </a:r>
            <a:br>
              <a:rPr lang="en-GB" altLang="en-US" dirty="0"/>
            </a:br>
            <a:endParaRPr lang="en-GB" altLang="en-US" dirty="0"/>
          </a:p>
          <a:p>
            <a:pPr marL="0" indent="0">
              <a:buNone/>
            </a:pPr>
            <a:r>
              <a:rPr lang="en-GB" altLang="en-US" sz="2400" dirty="0">
                <a:solidFill>
                  <a:schemeClr val="tx2"/>
                </a:solidFill>
                <a:hlinkClick r:id="rId2"/>
              </a:rPr>
              <a:t>www.eastendhealth.com/glossary.asp</a:t>
            </a:r>
            <a:r>
              <a:rPr lang="en-GB" altLang="en-US" sz="2400" dirty="0">
                <a:solidFill>
                  <a:schemeClr val="tx2"/>
                </a:solidFill>
              </a:rPr>
              <a:t> </a:t>
            </a:r>
            <a:endParaRPr lang="en-GB" altLang="en-US" sz="1200" dirty="0">
              <a:solidFill>
                <a:schemeClr val="tx2"/>
              </a:solidFill>
            </a:endParaRPr>
          </a:p>
        </p:txBody>
      </p:sp>
      <p:pic>
        <p:nvPicPr>
          <p:cNvPr id="2" name="Picture 1">
            <a:extLst>
              <a:ext uri="{FF2B5EF4-FFF2-40B4-BE49-F238E27FC236}">
                <a16:creationId xmlns:a16="http://schemas.microsoft.com/office/drawing/2014/main" id="{8FF1B6C1-BC1C-4D80-99F2-1905DF1A729E}"/>
              </a:ext>
            </a:extLst>
          </p:cNvPr>
          <p:cNvPicPr>
            <a:picLocks noChangeAspect="1"/>
          </p:cNvPicPr>
          <p:nvPr/>
        </p:nvPicPr>
        <p:blipFill>
          <a:blip r:embed="rId3"/>
          <a:stretch>
            <a:fillRect/>
          </a:stretch>
        </p:blipFill>
        <p:spPr>
          <a:xfrm>
            <a:off x="10328601" y="3733737"/>
            <a:ext cx="1268078" cy="975445"/>
          </a:xfrm>
          <a:prstGeom prst="rect">
            <a:avLst/>
          </a:prstGeom>
        </p:spPr>
      </p:pic>
      <p:pic>
        <p:nvPicPr>
          <p:cNvPr id="3" name="Picture 2">
            <a:extLst>
              <a:ext uri="{FF2B5EF4-FFF2-40B4-BE49-F238E27FC236}">
                <a16:creationId xmlns:a16="http://schemas.microsoft.com/office/drawing/2014/main" id="{6084756D-0092-41E4-A5DE-226F2CB115FA}"/>
              </a:ext>
            </a:extLst>
          </p:cNvPr>
          <p:cNvPicPr>
            <a:picLocks noChangeAspect="1"/>
          </p:cNvPicPr>
          <p:nvPr/>
        </p:nvPicPr>
        <p:blipFill>
          <a:blip r:embed="rId4"/>
          <a:stretch>
            <a:fillRect/>
          </a:stretch>
        </p:blipFill>
        <p:spPr>
          <a:xfrm>
            <a:off x="10236019" y="4961082"/>
            <a:ext cx="1469263" cy="106079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B8BC021D-F5BF-45B8-BC49-CAB608E6A0A5}"/>
              </a:ext>
            </a:extLst>
          </p:cNvPr>
          <p:cNvSpPr>
            <a:spLocks noGrp="1" noChangeArrowheads="1"/>
          </p:cNvSpPr>
          <p:nvPr>
            <p:ph type="title"/>
          </p:nvPr>
        </p:nvSpPr>
        <p:spPr/>
        <p:txBody>
          <a:bodyPr/>
          <a:lstStyle/>
          <a:p>
            <a:pPr eaLnBrk="1" hangingPunct="1"/>
            <a:r>
              <a:rPr lang="en-GB" altLang="en-US" b="1" dirty="0"/>
              <a:t>What is befriending?</a:t>
            </a:r>
          </a:p>
        </p:txBody>
      </p:sp>
      <p:sp>
        <p:nvSpPr>
          <p:cNvPr id="13315" name="Rectangle 3">
            <a:extLst>
              <a:ext uri="{FF2B5EF4-FFF2-40B4-BE49-F238E27FC236}">
                <a16:creationId xmlns:a16="http://schemas.microsoft.com/office/drawing/2014/main" id="{94CA1099-4153-4FBD-87E0-50EAD25D4929}"/>
              </a:ext>
            </a:extLst>
          </p:cNvPr>
          <p:cNvSpPr>
            <a:spLocks noGrp="1" noChangeArrowheads="1"/>
          </p:cNvSpPr>
          <p:nvPr>
            <p:ph type="body" idx="1"/>
          </p:nvPr>
        </p:nvSpPr>
        <p:spPr>
          <a:xfrm>
            <a:off x="2063552" y="1916832"/>
            <a:ext cx="8229600" cy="3744416"/>
          </a:xfrm>
        </p:spPr>
        <p:txBody>
          <a:bodyPr/>
          <a:lstStyle/>
          <a:p>
            <a:pPr marL="0" indent="0">
              <a:buNone/>
            </a:pPr>
            <a:r>
              <a:rPr lang="en-GB" altLang="en-US" dirty="0"/>
              <a:t>“Befriending is a process whereby two or more people come together with the aim of establishing and developing an informal and social relationship…Ideally the relationship is non-judgemental, mutual, purposeful and there is commitment over time. “</a:t>
            </a:r>
            <a:endParaRPr lang="en-GB" altLang="en-US" sz="2600" dirty="0"/>
          </a:p>
          <a:p>
            <a:pPr marL="0" indent="0">
              <a:buNone/>
            </a:pPr>
            <a:endParaRPr lang="en-GB" altLang="en-US" sz="2600" dirty="0"/>
          </a:p>
          <a:p>
            <a:pPr marL="0" indent="0">
              <a:buNone/>
            </a:pPr>
            <a:r>
              <a:rPr lang="en-GB" altLang="en-US" sz="2400" dirty="0"/>
              <a:t>Home Office</a:t>
            </a:r>
            <a:br>
              <a:rPr lang="en-GB" altLang="en-US" sz="2400" dirty="0"/>
            </a:br>
            <a:endParaRPr lang="en-GB" altLang="en-US" sz="2400" dirty="0"/>
          </a:p>
        </p:txBody>
      </p:sp>
      <p:pic>
        <p:nvPicPr>
          <p:cNvPr id="2" name="Picture 1">
            <a:extLst>
              <a:ext uri="{FF2B5EF4-FFF2-40B4-BE49-F238E27FC236}">
                <a16:creationId xmlns:a16="http://schemas.microsoft.com/office/drawing/2014/main" id="{2BBAFD62-CB54-4D99-931E-DCC882D4A50A}"/>
              </a:ext>
            </a:extLst>
          </p:cNvPr>
          <p:cNvPicPr>
            <a:picLocks noChangeAspect="1"/>
          </p:cNvPicPr>
          <p:nvPr/>
        </p:nvPicPr>
        <p:blipFill>
          <a:blip r:embed="rId2"/>
          <a:stretch>
            <a:fillRect/>
          </a:stretch>
        </p:blipFill>
        <p:spPr>
          <a:xfrm>
            <a:off x="10311392" y="3874354"/>
            <a:ext cx="1268078" cy="981541"/>
          </a:xfrm>
          <a:prstGeom prst="rect">
            <a:avLst/>
          </a:prstGeom>
        </p:spPr>
      </p:pic>
      <p:pic>
        <p:nvPicPr>
          <p:cNvPr id="3" name="Picture 2">
            <a:extLst>
              <a:ext uri="{FF2B5EF4-FFF2-40B4-BE49-F238E27FC236}">
                <a16:creationId xmlns:a16="http://schemas.microsoft.com/office/drawing/2014/main" id="{3944941E-2045-4B56-A8F7-1C5541C5BAF6}"/>
              </a:ext>
            </a:extLst>
          </p:cNvPr>
          <p:cNvPicPr>
            <a:picLocks noChangeAspect="1"/>
          </p:cNvPicPr>
          <p:nvPr/>
        </p:nvPicPr>
        <p:blipFill>
          <a:blip r:embed="rId3"/>
          <a:stretch>
            <a:fillRect/>
          </a:stretch>
        </p:blipFill>
        <p:spPr>
          <a:xfrm>
            <a:off x="10210799" y="5130850"/>
            <a:ext cx="1469263" cy="106079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9509935-6AD2-4A0A-99EA-70101225AFAE}"/>
              </a:ext>
            </a:extLst>
          </p:cNvPr>
          <p:cNvSpPr>
            <a:spLocks noGrp="1" noChangeArrowheads="1"/>
          </p:cNvSpPr>
          <p:nvPr>
            <p:ph type="title"/>
          </p:nvPr>
        </p:nvSpPr>
        <p:spPr/>
        <p:txBody>
          <a:bodyPr/>
          <a:lstStyle/>
          <a:p>
            <a:pPr eaLnBrk="1" hangingPunct="1"/>
            <a:r>
              <a:rPr lang="en-GB" altLang="en-US" b="1" dirty="0"/>
              <a:t>What is advocacy?</a:t>
            </a:r>
          </a:p>
        </p:txBody>
      </p:sp>
      <p:sp>
        <p:nvSpPr>
          <p:cNvPr id="14339" name="Rectangle 3">
            <a:extLst>
              <a:ext uri="{FF2B5EF4-FFF2-40B4-BE49-F238E27FC236}">
                <a16:creationId xmlns:a16="http://schemas.microsoft.com/office/drawing/2014/main" id="{739101C0-7C52-492F-A7D6-E3895CC72A81}"/>
              </a:ext>
            </a:extLst>
          </p:cNvPr>
          <p:cNvSpPr>
            <a:spLocks noGrp="1" noChangeArrowheads="1"/>
          </p:cNvSpPr>
          <p:nvPr>
            <p:ph type="body" idx="1"/>
          </p:nvPr>
        </p:nvSpPr>
        <p:spPr>
          <a:xfrm>
            <a:off x="1281486" y="1432560"/>
            <a:ext cx="10072314" cy="5347672"/>
          </a:xfrm>
        </p:spPr>
        <p:txBody>
          <a:bodyPr>
            <a:normAutofit fontScale="92500" lnSpcReduction="10000"/>
          </a:bodyPr>
          <a:lstStyle/>
          <a:p>
            <a:pPr marL="0" indent="0">
              <a:lnSpc>
                <a:spcPct val="80000"/>
              </a:lnSpc>
              <a:buNone/>
            </a:pPr>
            <a:r>
              <a:rPr lang="en-GB" altLang="en-US" sz="2400" dirty="0"/>
              <a:t>“</a:t>
            </a:r>
            <a:r>
              <a:rPr lang="en-GB" altLang="en-US" dirty="0"/>
              <a:t>Advocacy is taking action to help people say what they want, secure their rights, represent their interests and obtain services they need.  Advocacy promotes social inclusion, equality and social justice.”</a:t>
            </a:r>
            <a:endParaRPr lang="en-GB" altLang="en-US" i="1" dirty="0"/>
          </a:p>
          <a:p>
            <a:pPr eaLnBrk="1" hangingPunct="1">
              <a:lnSpc>
                <a:spcPct val="80000"/>
              </a:lnSpc>
              <a:buFontTx/>
              <a:buNone/>
            </a:pPr>
            <a:r>
              <a:rPr lang="en-GB" altLang="en-US" i="1" dirty="0">
                <a:solidFill>
                  <a:schemeClr val="accent1"/>
                </a:solidFill>
              </a:rPr>
              <a:t>Action for advocacy</a:t>
            </a:r>
            <a:endParaRPr lang="en-GB" altLang="en-US" dirty="0">
              <a:solidFill>
                <a:schemeClr val="accent1"/>
              </a:solidFill>
            </a:endParaRPr>
          </a:p>
          <a:p>
            <a:pPr eaLnBrk="1" hangingPunct="1">
              <a:lnSpc>
                <a:spcPct val="80000"/>
              </a:lnSpc>
              <a:buFontTx/>
              <a:buNone/>
            </a:pPr>
            <a:endParaRPr lang="en-GB" altLang="en-US" dirty="0">
              <a:solidFill>
                <a:schemeClr val="accent1"/>
              </a:solidFill>
            </a:endParaRPr>
          </a:p>
          <a:p>
            <a:pPr marL="0" indent="0">
              <a:lnSpc>
                <a:spcPct val="80000"/>
              </a:lnSpc>
              <a:buNone/>
            </a:pPr>
            <a:r>
              <a:rPr lang="en-GB" altLang="en-US" dirty="0"/>
              <a:t>“Advocacy is something that one person does in support of another.  It is about:</a:t>
            </a:r>
          </a:p>
          <a:p>
            <a:pPr eaLnBrk="1" hangingPunct="1">
              <a:lnSpc>
                <a:spcPct val="80000"/>
              </a:lnSpc>
            </a:pPr>
            <a:r>
              <a:rPr lang="en-GB" altLang="en-US" dirty="0"/>
              <a:t>Safeguarding people who are in situations where they are vulnerable.</a:t>
            </a:r>
          </a:p>
          <a:p>
            <a:pPr eaLnBrk="1" hangingPunct="1">
              <a:lnSpc>
                <a:spcPct val="80000"/>
              </a:lnSpc>
            </a:pPr>
            <a:r>
              <a:rPr lang="en-GB" altLang="en-US" dirty="0"/>
              <a:t>Speaking up for, or standing alongside, people who are not being heard, helping them to express their views and make their own decisions and contributions.</a:t>
            </a:r>
          </a:p>
          <a:p>
            <a:pPr eaLnBrk="1" hangingPunct="1">
              <a:lnSpc>
                <a:spcPct val="80000"/>
              </a:lnSpc>
            </a:pPr>
            <a:r>
              <a:rPr lang="en-GB" altLang="en-US" dirty="0"/>
              <a:t>Enabling people to make informed choices about, and remain in control of, their own social and health care.”</a:t>
            </a:r>
          </a:p>
          <a:p>
            <a:pPr marL="0" indent="0">
              <a:lnSpc>
                <a:spcPct val="80000"/>
              </a:lnSpc>
              <a:buNone/>
            </a:pPr>
            <a:endParaRPr lang="en-GB" altLang="en-US" sz="2000" i="1" dirty="0"/>
          </a:p>
          <a:p>
            <a:pPr eaLnBrk="1" hangingPunct="1">
              <a:lnSpc>
                <a:spcPct val="80000"/>
              </a:lnSpc>
              <a:buFontTx/>
              <a:buNone/>
            </a:pPr>
            <a:r>
              <a:rPr lang="en-GB" altLang="en-US" sz="2400" i="1" dirty="0"/>
              <a:t>	</a:t>
            </a:r>
            <a:r>
              <a:rPr lang="en-GB" altLang="en-US" sz="2400" i="1" dirty="0">
                <a:solidFill>
                  <a:schemeClr val="accent1"/>
                </a:solidFill>
              </a:rPr>
              <a:t>Glasgow City Council</a:t>
            </a:r>
          </a:p>
        </p:txBody>
      </p:sp>
      <p:pic>
        <p:nvPicPr>
          <p:cNvPr id="2" name="Picture 1">
            <a:extLst>
              <a:ext uri="{FF2B5EF4-FFF2-40B4-BE49-F238E27FC236}">
                <a16:creationId xmlns:a16="http://schemas.microsoft.com/office/drawing/2014/main" id="{2D182DDC-7D3B-4469-950A-0C2206F7BC61}"/>
              </a:ext>
            </a:extLst>
          </p:cNvPr>
          <p:cNvPicPr>
            <a:picLocks noChangeAspect="1"/>
          </p:cNvPicPr>
          <p:nvPr/>
        </p:nvPicPr>
        <p:blipFill>
          <a:blip r:embed="rId2"/>
          <a:stretch>
            <a:fillRect/>
          </a:stretch>
        </p:blipFill>
        <p:spPr>
          <a:xfrm>
            <a:off x="10428415" y="5737337"/>
            <a:ext cx="1268078" cy="981541"/>
          </a:xfrm>
          <a:prstGeom prst="rect">
            <a:avLst/>
          </a:prstGeom>
        </p:spPr>
      </p:pic>
      <p:pic>
        <p:nvPicPr>
          <p:cNvPr id="3" name="Picture 2">
            <a:extLst>
              <a:ext uri="{FF2B5EF4-FFF2-40B4-BE49-F238E27FC236}">
                <a16:creationId xmlns:a16="http://schemas.microsoft.com/office/drawing/2014/main" id="{883C2788-4C70-48AF-8BE5-B6D779B49138}"/>
              </a:ext>
            </a:extLst>
          </p:cNvPr>
          <p:cNvPicPr>
            <a:picLocks noChangeAspect="1"/>
          </p:cNvPicPr>
          <p:nvPr/>
        </p:nvPicPr>
        <p:blipFill>
          <a:blip r:embed="rId3"/>
          <a:stretch>
            <a:fillRect/>
          </a:stretch>
        </p:blipFill>
        <p:spPr>
          <a:xfrm>
            <a:off x="10175882" y="371764"/>
            <a:ext cx="1469263" cy="106079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4039-958B-22E2-29B7-0309823B05AF}"/>
            </a:ext>
          </a:extLst>
        </p:cNvPr>
        <p:cNvGrpSpPr/>
        <p:nvPr/>
      </p:nvGrpSpPr>
      <p:grpSpPr>
        <a:xfrm>
          <a:off x="0" y="0"/>
          <a:ext cx="0" cy="0"/>
          <a:chOff x="0" y="0"/>
          <a:chExt cx="0" cy="0"/>
        </a:xfrm>
      </p:grpSpPr>
      <p:sp>
        <p:nvSpPr>
          <p:cNvPr id="14338" name="Rectangle 2">
            <a:extLst>
              <a:ext uri="{FF2B5EF4-FFF2-40B4-BE49-F238E27FC236}">
                <a16:creationId xmlns:a16="http://schemas.microsoft.com/office/drawing/2014/main" id="{41EB5880-B87C-128C-1BD4-D38D3ED4331C}"/>
              </a:ext>
            </a:extLst>
          </p:cNvPr>
          <p:cNvSpPr>
            <a:spLocks noGrp="1" noChangeArrowheads="1"/>
          </p:cNvSpPr>
          <p:nvPr>
            <p:ph type="title"/>
          </p:nvPr>
        </p:nvSpPr>
        <p:spPr/>
        <p:txBody>
          <a:bodyPr/>
          <a:lstStyle/>
          <a:p>
            <a:pPr eaLnBrk="1" hangingPunct="1"/>
            <a:r>
              <a:rPr lang="en-GB" altLang="en-US" b="1" dirty="0"/>
              <a:t>What is ‘trauma informed’ good practice?</a:t>
            </a:r>
          </a:p>
        </p:txBody>
      </p:sp>
      <p:sp>
        <p:nvSpPr>
          <p:cNvPr id="14339" name="Rectangle 3">
            <a:extLst>
              <a:ext uri="{FF2B5EF4-FFF2-40B4-BE49-F238E27FC236}">
                <a16:creationId xmlns:a16="http://schemas.microsoft.com/office/drawing/2014/main" id="{1112682F-6CAD-72A2-4A57-2B38AA25E42A}"/>
              </a:ext>
            </a:extLst>
          </p:cNvPr>
          <p:cNvSpPr>
            <a:spLocks noGrp="1" noChangeArrowheads="1"/>
          </p:cNvSpPr>
          <p:nvPr>
            <p:ph type="body" idx="1"/>
          </p:nvPr>
        </p:nvSpPr>
        <p:spPr>
          <a:xfrm>
            <a:off x="838199" y="1371206"/>
            <a:ext cx="10072314" cy="5347672"/>
          </a:xfrm>
        </p:spPr>
        <p:txBody>
          <a:bodyPr>
            <a:normAutofit fontScale="92500" lnSpcReduction="10000"/>
          </a:bodyPr>
          <a:lstStyle/>
          <a:p>
            <a:pPr marL="0" indent="0">
              <a:lnSpc>
                <a:spcPct val="80000"/>
              </a:lnSpc>
              <a:buNone/>
            </a:pPr>
            <a:r>
              <a:rPr lang="en-GB" altLang="en-US" sz="2400" dirty="0"/>
              <a:t>“Trauma-informed good practice is an approach across health, education, and social services that recognizes the widespread impact of trauma, aiming to prevent re-traumatisation by prioritizing safety, trust, and empowerment. It shifts the focus from "What is wrong with you?" to "What happened to you?“</a:t>
            </a:r>
          </a:p>
          <a:p>
            <a:pPr marL="0" indent="0">
              <a:lnSpc>
                <a:spcPct val="80000"/>
              </a:lnSpc>
              <a:buNone/>
            </a:pPr>
            <a:endParaRPr lang="en-GB" altLang="en-US" sz="900" i="1" dirty="0">
              <a:solidFill>
                <a:schemeClr val="accent1"/>
              </a:solidFill>
            </a:endParaRPr>
          </a:p>
          <a:p>
            <a:pPr marL="0" lvl="0" indent="0" eaLnBrk="0" fontAlgn="base" hangingPunct="0">
              <a:lnSpc>
                <a:spcPct val="100000"/>
              </a:lnSpc>
              <a:spcBef>
                <a:spcPct val="0"/>
              </a:spcBef>
              <a:spcAft>
                <a:spcPct val="0"/>
              </a:spcAft>
              <a:buNone/>
            </a:pPr>
            <a:r>
              <a:rPr lang="en-US" altLang="en-US" sz="2400" b="1" dirty="0">
                <a:solidFill>
                  <a:srgbClr val="0A0A0A"/>
                </a:solidFill>
                <a:latin typeface="Google Sans"/>
              </a:rPr>
              <a:t>Trauma-Informed Good Practice</a:t>
            </a:r>
            <a:endParaRPr lang="en-US" altLang="en-US" sz="1200" dirty="0"/>
          </a:p>
          <a:p>
            <a:pPr marL="0" lvl="0" indent="0" eaLnBrk="0" fontAlgn="base" hangingPunct="0">
              <a:lnSpc>
                <a:spcPct val="100000"/>
              </a:lnSpc>
              <a:spcBef>
                <a:spcPct val="0"/>
              </a:spcBef>
              <a:spcAft>
                <a:spcPct val="0"/>
              </a:spcAft>
              <a:buFontTx/>
              <a:buChar char="•"/>
            </a:pPr>
            <a:r>
              <a:rPr lang="en-US" altLang="en-US" sz="2400" b="1" dirty="0">
                <a:solidFill>
                  <a:srgbClr val="0A0A0A"/>
                </a:solidFill>
                <a:latin typeface="Google Sans"/>
              </a:rPr>
              <a:t>Shifting Communication:</a:t>
            </a:r>
            <a:r>
              <a:rPr lang="en-US" altLang="en-US" sz="2400" dirty="0">
                <a:solidFill>
                  <a:srgbClr val="0A0A0A"/>
                </a:solidFill>
                <a:latin typeface="Google Sans"/>
              </a:rPr>
              <a:t> Asking "What has happened to you?" instead of "What have you done?" when managing behaviour.</a:t>
            </a:r>
          </a:p>
          <a:p>
            <a:pPr marL="0" lvl="0" indent="0" eaLnBrk="0" fontAlgn="base" hangingPunct="0">
              <a:lnSpc>
                <a:spcPct val="100000"/>
              </a:lnSpc>
              <a:spcBef>
                <a:spcPct val="0"/>
              </a:spcBef>
              <a:spcAft>
                <a:spcPct val="0"/>
              </a:spcAft>
              <a:buFontTx/>
              <a:buChar char="•"/>
            </a:pPr>
            <a:r>
              <a:rPr lang="en-US" altLang="en-US" sz="2400" b="1" dirty="0">
                <a:solidFill>
                  <a:srgbClr val="0A0A0A"/>
                </a:solidFill>
                <a:latin typeface="Google Sans"/>
              </a:rPr>
              <a:t>Environmental Safety:</a:t>
            </a:r>
            <a:r>
              <a:rPr lang="en-US" altLang="en-US" sz="2400" dirty="0">
                <a:solidFill>
                  <a:srgbClr val="0A0A0A"/>
                </a:solidFill>
                <a:latin typeface="Google Sans"/>
              </a:rPr>
              <a:t> Ensuring physical and emotional safety in spaces, such as creating quiet, non-triggering environments in offices or clinics.</a:t>
            </a:r>
          </a:p>
          <a:p>
            <a:pPr marL="0" lvl="0" indent="0" eaLnBrk="0" fontAlgn="base" hangingPunct="0">
              <a:lnSpc>
                <a:spcPct val="100000"/>
              </a:lnSpc>
              <a:spcBef>
                <a:spcPct val="0"/>
              </a:spcBef>
              <a:spcAft>
                <a:spcPct val="0"/>
              </a:spcAft>
              <a:buFontTx/>
              <a:buChar char="•"/>
            </a:pPr>
            <a:r>
              <a:rPr lang="en-US" altLang="en-US" sz="2400" b="1" dirty="0">
                <a:solidFill>
                  <a:srgbClr val="0A0A0A"/>
                </a:solidFill>
                <a:latin typeface="Google Sans"/>
              </a:rPr>
              <a:t>Transparent Procedures:</a:t>
            </a:r>
            <a:r>
              <a:rPr lang="en-US" altLang="en-US" sz="2400" dirty="0">
                <a:solidFill>
                  <a:srgbClr val="0A0A0A"/>
                </a:solidFill>
                <a:latin typeface="Google Sans"/>
              </a:rPr>
              <a:t> Explaining procedures clearly and honoring commitments to build trust.</a:t>
            </a:r>
          </a:p>
          <a:p>
            <a:pPr marL="0" lvl="0" indent="0" eaLnBrk="0" fontAlgn="base" hangingPunct="0">
              <a:lnSpc>
                <a:spcPct val="100000"/>
              </a:lnSpc>
              <a:spcBef>
                <a:spcPct val="0"/>
              </a:spcBef>
              <a:spcAft>
                <a:spcPct val="0"/>
              </a:spcAft>
              <a:buFontTx/>
              <a:buChar char="•"/>
            </a:pPr>
            <a:r>
              <a:rPr lang="en-US" altLang="en-US" sz="2400" b="1" dirty="0">
                <a:solidFill>
                  <a:srgbClr val="0A0A0A"/>
                </a:solidFill>
                <a:latin typeface="Google Sans"/>
              </a:rPr>
              <a:t>Empowering Choice:</a:t>
            </a:r>
            <a:r>
              <a:rPr lang="en-US" altLang="en-US" sz="2400" dirty="0">
                <a:solidFill>
                  <a:srgbClr val="0A0A0A"/>
                </a:solidFill>
                <a:latin typeface="Google Sans"/>
              </a:rPr>
              <a:t> Providing service users with control over their care, treatment, and decisions.</a:t>
            </a:r>
          </a:p>
          <a:p>
            <a:pPr marL="0" lvl="0" indent="0" eaLnBrk="0" fontAlgn="base" hangingPunct="0">
              <a:lnSpc>
                <a:spcPct val="100000"/>
              </a:lnSpc>
              <a:spcBef>
                <a:spcPct val="0"/>
              </a:spcBef>
              <a:spcAft>
                <a:spcPct val="0"/>
              </a:spcAft>
              <a:buFontTx/>
              <a:buChar char="•"/>
            </a:pPr>
            <a:r>
              <a:rPr lang="en-US" altLang="en-US" sz="2400" b="1" dirty="0">
                <a:solidFill>
                  <a:srgbClr val="0A0A0A"/>
                </a:solidFill>
                <a:latin typeface="Google Sans"/>
              </a:rPr>
              <a:t>Empathetic Language:</a:t>
            </a:r>
            <a:r>
              <a:rPr lang="en-US" altLang="en-US" sz="2400" dirty="0">
                <a:solidFill>
                  <a:srgbClr val="0A0A0A"/>
                </a:solidFill>
                <a:latin typeface="Google Sans"/>
              </a:rPr>
              <a:t> Using respectful, non-judgmental language that avoids blaming.</a:t>
            </a:r>
          </a:p>
          <a:p>
            <a:pPr marL="0" lvl="0" indent="0" eaLnBrk="0" fontAlgn="base" hangingPunct="0">
              <a:lnSpc>
                <a:spcPct val="100000"/>
              </a:lnSpc>
              <a:spcBef>
                <a:spcPct val="0"/>
              </a:spcBef>
              <a:spcAft>
                <a:spcPct val="0"/>
              </a:spcAft>
              <a:buFontTx/>
              <a:buChar char="•"/>
            </a:pPr>
            <a:r>
              <a:rPr lang="en-US" altLang="en-US" sz="2400" b="1" dirty="0">
                <a:solidFill>
                  <a:srgbClr val="0A0A0A"/>
                </a:solidFill>
                <a:latin typeface="Google Sans"/>
              </a:rPr>
              <a:t>Staff Wellbeing:</a:t>
            </a:r>
            <a:r>
              <a:rPr lang="en-US" altLang="en-US" sz="2400" dirty="0">
                <a:solidFill>
                  <a:srgbClr val="0A0A0A"/>
                </a:solidFill>
                <a:latin typeface="Google Sans"/>
              </a:rPr>
              <a:t> Offering supervision, training, and support to prevent vicarious trauma in practitioners.  (NHS Scotland)</a:t>
            </a:r>
          </a:p>
          <a:p>
            <a:pPr marL="0" indent="0">
              <a:lnSpc>
                <a:spcPct val="80000"/>
              </a:lnSpc>
              <a:buNone/>
            </a:pPr>
            <a:endParaRPr lang="en-GB" altLang="en-US" sz="2400" i="1" dirty="0">
              <a:solidFill>
                <a:schemeClr val="accent1"/>
              </a:solidFill>
            </a:endParaRPr>
          </a:p>
        </p:txBody>
      </p:sp>
      <p:pic>
        <p:nvPicPr>
          <p:cNvPr id="2" name="Picture 1">
            <a:extLst>
              <a:ext uri="{FF2B5EF4-FFF2-40B4-BE49-F238E27FC236}">
                <a16:creationId xmlns:a16="http://schemas.microsoft.com/office/drawing/2014/main" id="{0C6AC23D-EB7F-3E53-E1E0-132D9A46F502}"/>
              </a:ext>
            </a:extLst>
          </p:cNvPr>
          <p:cNvPicPr>
            <a:picLocks noChangeAspect="1"/>
          </p:cNvPicPr>
          <p:nvPr/>
        </p:nvPicPr>
        <p:blipFill>
          <a:blip r:embed="rId2"/>
          <a:stretch>
            <a:fillRect/>
          </a:stretch>
        </p:blipFill>
        <p:spPr>
          <a:xfrm>
            <a:off x="10428415" y="5737337"/>
            <a:ext cx="1268078" cy="981541"/>
          </a:xfrm>
          <a:prstGeom prst="rect">
            <a:avLst/>
          </a:prstGeom>
        </p:spPr>
      </p:pic>
      <p:pic>
        <p:nvPicPr>
          <p:cNvPr id="3" name="Picture 2">
            <a:extLst>
              <a:ext uri="{FF2B5EF4-FFF2-40B4-BE49-F238E27FC236}">
                <a16:creationId xmlns:a16="http://schemas.microsoft.com/office/drawing/2014/main" id="{D072BAA4-FBA5-051F-79BD-CAD798760924}"/>
              </a:ext>
            </a:extLst>
          </p:cNvPr>
          <p:cNvPicPr>
            <a:picLocks noChangeAspect="1"/>
          </p:cNvPicPr>
          <p:nvPr/>
        </p:nvPicPr>
        <p:blipFill>
          <a:blip r:embed="rId3"/>
          <a:stretch>
            <a:fillRect/>
          </a:stretch>
        </p:blipFill>
        <p:spPr>
          <a:xfrm>
            <a:off x="10175882" y="371764"/>
            <a:ext cx="1469263" cy="1060796"/>
          </a:xfrm>
          <a:prstGeom prst="rect">
            <a:avLst/>
          </a:prstGeom>
        </p:spPr>
      </p:pic>
      <p:sp>
        <p:nvSpPr>
          <p:cNvPr id="4" name="Rectangle 1">
            <a:extLst>
              <a:ext uri="{FF2B5EF4-FFF2-40B4-BE49-F238E27FC236}">
                <a16:creationId xmlns:a16="http://schemas.microsoft.com/office/drawing/2014/main" id="{F8B5F0A0-956A-A011-DBB9-186C3D767A66}"/>
              </a:ext>
            </a:extLst>
          </p:cNvPr>
          <p:cNvSpPr>
            <a:spLocks noChangeArrowheads="1"/>
          </p:cNvSpPr>
          <p:nvPr/>
        </p:nvSpPr>
        <p:spPr bwMode="auto">
          <a:xfrm>
            <a:off x="182880" y="276218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36564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CE982-D866-4DB4-B0C3-FA666035F79C}"/>
              </a:ext>
            </a:extLst>
          </p:cNvPr>
          <p:cNvSpPr>
            <a:spLocks noGrp="1"/>
          </p:cNvSpPr>
          <p:nvPr>
            <p:ph type="title"/>
          </p:nvPr>
        </p:nvSpPr>
        <p:spPr/>
        <p:txBody>
          <a:bodyPr/>
          <a:lstStyle/>
          <a:p>
            <a:r>
              <a:rPr lang="en-GB" b="1" dirty="0"/>
              <a:t>Practical and Emotional Support is NOT…</a:t>
            </a:r>
          </a:p>
        </p:txBody>
      </p:sp>
      <p:sp>
        <p:nvSpPr>
          <p:cNvPr id="3" name="Content Placeholder 2">
            <a:extLst>
              <a:ext uri="{FF2B5EF4-FFF2-40B4-BE49-F238E27FC236}">
                <a16:creationId xmlns:a16="http://schemas.microsoft.com/office/drawing/2014/main" id="{FC2989B9-BA83-4036-86F1-24492AA36D0C}"/>
              </a:ext>
            </a:extLst>
          </p:cNvPr>
          <p:cNvSpPr>
            <a:spLocks noGrp="1"/>
          </p:cNvSpPr>
          <p:nvPr>
            <p:ph idx="1"/>
          </p:nvPr>
        </p:nvSpPr>
        <p:spPr/>
        <p:txBody>
          <a:bodyPr/>
          <a:lstStyle/>
          <a:p>
            <a:r>
              <a:rPr lang="en-GB" dirty="0"/>
              <a:t>Doing someone else’s job for them </a:t>
            </a:r>
          </a:p>
          <a:p>
            <a:r>
              <a:rPr lang="en-GB" dirty="0"/>
              <a:t>Knowing all of the answers all of the time </a:t>
            </a:r>
          </a:p>
          <a:p>
            <a:r>
              <a:rPr lang="en-GB" dirty="0"/>
              <a:t>Imposing ready-made solutions that worked somewhere else </a:t>
            </a:r>
          </a:p>
          <a:p>
            <a:r>
              <a:rPr lang="en-GB" dirty="0"/>
              <a:t>Being brilliant at doing whatever the learner wants to do </a:t>
            </a:r>
          </a:p>
          <a:p>
            <a:r>
              <a:rPr lang="en-GB" dirty="0"/>
              <a:t>Importing and applying hi-tech and perhaps culturally inappropriate solutions</a:t>
            </a:r>
            <a:br>
              <a:rPr lang="en-GB" dirty="0"/>
            </a:br>
            <a:br>
              <a:rPr lang="en-GB" dirty="0"/>
            </a:br>
            <a:r>
              <a:rPr lang="en-GB" dirty="0">
                <a:hlinkClick r:id="rId2"/>
              </a:rPr>
              <a:t>www.undp.east-timor.org</a:t>
            </a:r>
            <a:r>
              <a:rPr lang="en-GB" dirty="0"/>
              <a:t> </a:t>
            </a:r>
          </a:p>
          <a:p>
            <a:endParaRPr lang="en-GB" dirty="0"/>
          </a:p>
        </p:txBody>
      </p:sp>
      <p:pic>
        <p:nvPicPr>
          <p:cNvPr id="4" name="Picture 3">
            <a:extLst>
              <a:ext uri="{FF2B5EF4-FFF2-40B4-BE49-F238E27FC236}">
                <a16:creationId xmlns:a16="http://schemas.microsoft.com/office/drawing/2014/main" id="{A47F57B6-7FDA-4AF4-81A9-3FEFC57CCC04}"/>
              </a:ext>
            </a:extLst>
          </p:cNvPr>
          <p:cNvPicPr>
            <a:picLocks noChangeAspect="1"/>
          </p:cNvPicPr>
          <p:nvPr/>
        </p:nvPicPr>
        <p:blipFill>
          <a:blip r:embed="rId3"/>
          <a:stretch>
            <a:fillRect/>
          </a:stretch>
        </p:blipFill>
        <p:spPr>
          <a:xfrm>
            <a:off x="9039712" y="4685057"/>
            <a:ext cx="1469263" cy="1060796"/>
          </a:xfrm>
          <a:prstGeom prst="rect">
            <a:avLst/>
          </a:prstGeom>
        </p:spPr>
      </p:pic>
    </p:spTree>
    <p:extLst>
      <p:ext uri="{BB962C8B-B14F-4D97-AF65-F5344CB8AC3E}">
        <p14:creationId xmlns:p14="http://schemas.microsoft.com/office/powerpoint/2010/main" val="777023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AEE6-E4B6-45A4-A878-D3E1808B4212}"/>
              </a:ext>
            </a:extLst>
          </p:cNvPr>
          <p:cNvSpPr>
            <a:spLocks noGrp="1"/>
          </p:cNvSpPr>
          <p:nvPr>
            <p:ph type="title"/>
          </p:nvPr>
        </p:nvSpPr>
        <p:spPr>
          <a:xfrm>
            <a:off x="1981200" y="76200"/>
            <a:ext cx="7931224" cy="1066800"/>
          </a:xfrm>
        </p:spPr>
        <p:txBody>
          <a:bodyPr>
            <a:normAutofit fontScale="90000"/>
          </a:bodyPr>
          <a:lstStyle/>
          <a:p>
            <a:pPr algn="ctr"/>
            <a:r>
              <a:rPr lang="en-GB" b="1" dirty="0">
                <a:solidFill>
                  <a:srgbClr val="002060"/>
                </a:solidFill>
              </a:rPr>
              <a:t>IAG in your organisation or community</a:t>
            </a:r>
          </a:p>
        </p:txBody>
      </p:sp>
      <p:sp>
        <p:nvSpPr>
          <p:cNvPr id="3" name="Content Placeholder 2">
            <a:extLst>
              <a:ext uri="{FF2B5EF4-FFF2-40B4-BE49-F238E27FC236}">
                <a16:creationId xmlns:a16="http://schemas.microsoft.com/office/drawing/2014/main" id="{534E4F48-8C89-4DD4-812B-C8D1490EB65D}"/>
              </a:ext>
            </a:extLst>
          </p:cNvPr>
          <p:cNvSpPr>
            <a:spLocks noGrp="1"/>
          </p:cNvSpPr>
          <p:nvPr>
            <p:ph idx="1"/>
          </p:nvPr>
        </p:nvSpPr>
        <p:spPr>
          <a:xfrm>
            <a:off x="838200" y="1219200"/>
            <a:ext cx="10515600" cy="5354320"/>
          </a:xfrm>
        </p:spPr>
        <p:txBody>
          <a:bodyPr>
            <a:normAutofit lnSpcReduction="10000"/>
          </a:bodyPr>
          <a:lstStyle/>
          <a:p>
            <a:pPr marL="0" indent="0">
              <a:buNone/>
            </a:pPr>
            <a:r>
              <a:rPr lang="en-GB" sz="2400" b="1" dirty="0">
                <a:solidFill>
                  <a:srgbClr val="7030A0"/>
                </a:solidFill>
              </a:rPr>
              <a:t>Take it in turns to ask the other person:</a:t>
            </a:r>
          </a:p>
          <a:p>
            <a:r>
              <a:rPr lang="en-GB" sz="2400" b="1" dirty="0"/>
              <a:t>What kind of issues are people asking for help with? </a:t>
            </a:r>
          </a:p>
          <a:p>
            <a:r>
              <a:rPr lang="en-GB" sz="2400" b="1" dirty="0">
                <a:solidFill>
                  <a:srgbClr val="7030A0"/>
                </a:solidFill>
              </a:rPr>
              <a:t>(Questioner - make a list for the person who is talking)</a:t>
            </a:r>
          </a:p>
          <a:p>
            <a:endParaRPr lang="en-GB" sz="2400" b="1" dirty="0"/>
          </a:p>
          <a:p>
            <a:r>
              <a:rPr lang="en-GB" sz="2400" b="1" dirty="0"/>
              <a:t>Give some (anonymous) examples of different people who may have each of these needs, and say why </a:t>
            </a:r>
            <a:r>
              <a:rPr lang="en-GB" sz="2400" b="1" dirty="0">
                <a:solidFill>
                  <a:srgbClr val="7030A0"/>
                </a:solidFill>
              </a:rPr>
              <a:t>(questioner, help this to get written down if required):</a:t>
            </a:r>
          </a:p>
          <a:p>
            <a:pPr lvl="1"/>
            <a:r>
              <a:rPr lang="en-GB" sz="2000" b="1" dirty="0"/>
              <a:t>Information</a:t>
            </a:r>
          </a:p>
          <a:p>
            <a:pPr lvl="1"/>
            <a:r>
              <a:rPr lang="en-GB" sz="2000" b="1" dirty="0"/>
              <a:t>Information and Advice</a:t>
            </a:r>
          </a:p>
          <a:p>
            <a:pPr lvl="1"/>
            <a:r>
              <a:rPr lang="en-GB" sz="2000" b="1" dirty="0"/>
              <a:t>Information Advice and Guidance</a:t>
            </a:r>
          </a:p>
          <a:p>
            <a:endParaRPr lang="en-GB" sz="2400" b="1" dirty="0"/>
          </a:p>
          <a:p>
            <a:r>
              <a:rPr lang="en-GB" sz="2400" b="1" dirty="0"/>
              <a:t>How would they get that within your organisation?</a:t>
            </a:r>
          </a:p>
          <a:p>
            <a:pPr marL="0" indent="0">
              <a:buNone/>
            </a:pPr>
            <a:endParaRPr lang="en-GB" sz="2400" b="1" dirty="0"/>
          </a:p>
          <a:p>
            <a:r>
              <a:rPr lang="en-GB" sz="2400" b="1" dirty="0">
                <a:solidFill>
                  <a:srgbClr val="7030A0"/>
                </a:solidFill>
              </a:rPr>
              <a:t>Share how that felt to talk it through.</a:t>
            </a:r>
          </a:p>
        </p:txBody>
      </p:sp>
      <p:pic>
        <p:nvPicPr>
          <p:cNvPr id="4" name="Picture 3">
            <a:extLst>
              <a:ext uri="{FF2B5EF4-FFF2-40B4-BE49-F238E27FC236}">
                <a16:creationId xmlns:a16="http://schemas.microsoft.com/office/drawing/2014/main" id="{D6A9B984-31CA-4146-8B98-96D5CAF7238A}"/>
              </a:ext>
            </a:extLst>
          </p:cNvPr>
          <p:cNvPicPr>
            <a:picLocks noChangeAspect="1"/>
          </p:cNvPicPr>
          <p:nvPr/>
        </p:nvPicPr>
        <p:blipFill>
          <a:blip r:embed="rId2"/>
          <a:stretch>
            <a:fillRect/>
          </a:stretch>
        </p:blipFill>
        <p:spPr>
          <a:xfrm>
            <a:off x="636755" y="249202"/>
            <a:ext cx="1344445" cy="969998"/>
          </a:xfrm>
          <a:prstGeom prst="rect">
            <a:avLst/>
          </a:prstGeom>
        </p:spPr>
      </p:pic>
    </p:spTree>
    <p:extLst>
      <p:ext uri="{BB962C8B-B14F-4D97-AF65-F5344CB8AC3E}">
        <p14:creationId xmlns:p14="http://schemas.microsoft.com/office/powerpoint/2010/main" val="1840152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20BFADE-A427-8578-7545-9A41023018BE}"/>
              </a:ext>
            </a:extLst>
          </p:cNvPr>
          <p:cNvSpPr>
            <a:spLocks noGrp="1"/>
          </p:cNvSpPr>
          <p:nvPr>
            <p:ph type="subTitle" idx="1"/>
          </p:nvPr>
        </p:nvSpPr>
        <p:spPr>
          <a:xfrm>
            <a:off x="797560" y="203200"/>
            <a:ext cx="10596880" cy="7396480"/>
          </a:xfrm>
        </p:spPr>
        <p:txBody>
          <a:bodyPr>
            <a:normAutofit fontScale="32500" lnSpcReduction="20000"/>
          </a:bodyPr>
          <a:lstStyle/>
          <a:p>
            <a:pPr indent="228600">
              <a:buNone/>
            </a:pPr>
            <a:r>
              <a:rPr lang="en-GB" sz="9800" b="1" dirty="0">
                <a:effectLst/>
                <a:latin typeface="Trebuchet MS" panose="020B0603020202020204" pitchFamily="34" charset="0"/>
                <a:ea typeface="Georgia" panose="02040502050405020303" pitchFamily="18" charset="0"/>
                <a:cs typeface="Times New Roman" panose="02020603050405020304" pitchFamily="18" charset="0"/>
              </a:rPr>
              <a:t>Stages of the Mentoring Relationship</a:t>
            </a:r>
            <a:endParaRPr lang="en-GB" sz="9800" dirty="0">
              <a:effectLst/>
              <a:latin typeface="Georgia" panose="02040502050405020303" pitchFamily="18" charset="0"/>
              <a:ea typeface="Georgia" panose="02040502050405020303" pitchFamily="18" charset="0"/>
              <a:cs typeface="Times New Roman" panose="02020603050405020304" pitchFamily="18" charset="0"/>
            </a:endParaRPr>
          </a:p>
          <a:p>
            <a:pPr indent="228600">
              <a:buNone/>
            </a:pPr>
            <a:r>
              <a:rPr lang="en-GB" sz="2400" b="1" dirty="0">
                <a:effectLst/>
                <a:latin typeface="Trebuchet MS" panose="020B0603020202020204" pitchFamily="34" charset="0"/>
                <a:ea typeface="Georgia" panose="02040502050405020303" pitchFamily="18" charset="0"/>
                <a:cs typeface="Times New Roman" panose="02020603050405020304" pitchFamily="18" charset="0"/>
              </a:rPr>
              <a:t> </a:t>
            </a:r>
            <a:endParaRPr lang="en-GB" sz="2000" dirty="0">
              <a:effectLst/>
              <a:latin typeface="Georgia" panose="02040502050405020303" pitchFamily="18" charset="0"/>
              <a:ea typeface="Georgia" panose="02040502050405020303" pitchFamily="18" charset="0"/>
              <a:cs typeface="Times New Roman" panose="02020603050405020304" pitchFamily="18" charset="0"/>
            </a:endParaRPr>
          </a:p>
          <a:p>
            <a:pPr indent="228600">
              <a:buNone/>
            </a:pPr>
            <a:r>
              <a:rPr lang="en-GB" sz="7200" dirty="0">
                <a:effectLst/>
                <a:latin typeface="Trebuchet MS" panose="020B0603020202020204" pitchFamily="34" charset="0"/>
                <a:ea typeface="Georgia" panose="02040502050405020303" pitchFamily="18" charset="0"/>
                <a:cs typeface="Times New Roman" panose="02020603050405020304" pitchFamily="18" charset="0"/>
              </a:rPr>
              <a:t>Aim to put the following steps into the right sequence by putting a number next to each one (1 for the first step, 2 for the second etc)</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Setting goals</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Identifying Skills, Achievements, Interests</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Agreeing a Contract</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Reviewing progress</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Exploring current situation</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Explaining what’s on offer</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Action planning</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Creating a welcoming environment</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Celebrating outcomes</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Identifying support needs</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Introducing yourself</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Looking at blocks and barriers</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pPr indent="228600" algn="l">
              <a:buNone/>
            </a:pPr>
            <a:r>
              <a:rPr lang="en-GB" sz="7200" b="1" dirty="0">
                <a:effectLst/>
                <a:latin typeface="Trebuchet MS" panose="020B0603020202020204" pitchFamily="34" charset="0"/>
                <a:ea typeface="Georgia" panose="02040502050405020303" pitchFamily="18" charset="0"/>
                <a:cs typeface="Times New Roman" panose="02020603050405020304" pitchFamily="18" charset="0"/>
              </a:rPr>
              <a:t> Prioritising goals</a:t>
            </a:r>
            <a:endParaRPr lang="en-GB" sz="7200" dirty="0">
              <a:effectLst/>
              <a:latin typeface="Georgia" panose="02040502050405020303" pitchFamily="18" charset="0"/>
              <a:ea typeface="Georgia" panose="02040502050405020303"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340762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88B6-0FCB-93EE-B967-2F0785943046}"/>
              </a:ext>
            </a:extLst>
          </p:cNvPr>
          <p:cNvSpPr>
            <a:spLocks noGrp="1"/>
          </p:cNvSpPr>
          <p:nvPr>
            <p:ph type="title"/>
          </p:nvPr>
        </p:nvSpPr>
        <p:spPr/>
        <p:txBody>
          <a:bodyPr/>
          <a:lstStyle/>
          <a:p>
            <a:r>
              <a:rPr lang="en-GB" b="1" dirty="0"/>
              <a:t>Individual Support Plan</a:t>
            </a:r>
          </a:p>
        </p:txBody>
      </p:sp>
      <p:sp>
        <p:nvSpPr>
          <p:cNvPr id="3" name="Content Placeholder 2">
            <a:extLst>
              <a:ext uri="{FF2B5EF4-FFF2-40B4-BE49-F238E27FC236}">
                <a16:creationId xmlns:a16="http://schemas.microsoft.com/office/drawing/2014/main" id="{8371967F-9150-3590-42CC-F63ECFD70A4D}"/>
              </a:ext>
            </a:extLst>
          </p:cNvPr>
          <p:cNvSpPr>
            <a:spLocks noGrp="1"/>
          </p:cNvSpPr>
          <p:nvPr>
            <p:ph idx="1"/>
          </p:nvPr>
        </p:nvSpPr>
        <p:spPr/>
        <p:txBody>
          <a:bodyPr/>
          <a:lstStyle/>
          <a:p>
            <a:pPr marL="0" indent="0">
              <a:buNone/>
            </a:pPr>
            <a:r>
              <a:rPr lang="en-GB" dirty="0"/>
              <a:t>Look through it</a:t>
            </a:r>
          </a:p>
          <a:p>
            <a:pPr marL="0" indent="0">
              <a:buNone/>
            </a:pPr>
            <a:endParaRPr lang="en-GB" dirty="0"/>
          </a:p>
          <a:p>
            <a:pPr marL="0" indent="0">
              <a:buNone/>
            </a:pPr>
            <a:r>
              <a:rPr lang="en-GB" dirty="0"/>
              <a:t>Start to use it by supporting your peer learner to complete it</a:t>
            </a:r>
          </a:p>
          <a:p>
            <a:pPr marL="0" indent="0">
              <a:buNone/>
            </a:pPr>
            <a:endParaRPr lang="en-GB" dirty="0"/>
          </a:p>
          <a:p>
            <a:pPr marL="0" indent="0">
              <a:buNone/>
            </a:pPr>
            <a:r>
              <a:rPr lang="en-GB" dirty="0"/>
              <a:t>Set up a welcoming environment</a:t>
            </a:r>
          </a:p>
        </p:txBody>
      </p:sp>
    </p:spTree>
    <p:extLst>
      <p:ext uri="{BB962C8B-B14F-4D97-AF65-F5344CB8AC3E}">
        <p14:creationId xmlns:p14="http://schemas.microsoft.com/office/powerpoint/2010/main" val="4170838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A22732-F3EE-4811-B591-9060934A6E0A}"/>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b="1" kern="1200" dirty="0">
                <a:solidFill>
                  <a:schemeClr val="tx1"/>
                </a:solidFill>
                <a:latin typeface="+mj-lt"/>
                <a:ea typeface="+mj-ea"/>
                <a:cs typeface="+mj-cs"/>
              </a:rPr>
              <a:t>What Next?</a:t>
            </a:r>
          </a:p>
        </p:txBody>
      </p:sp>
      <p:sp>
        <p:nvSpPr>
          <p:cNvPr id="13"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sX0" fmla="*/ 0 w 18288"/>
              <a:gd name="csY0" fmla="*/ 0 h 5590381"/>
              <a:gd name="csX1" fmla="*/ 18288 w 18288"/>
              <a:gd name="csY1" fmla="*/ 0 h 5590381"/>
              <a:gd name="csX2" fmla="*/ 18288 w 18288"/>
              <a:gd name="csY2" fmla="*/ 754701 h 5590381"/>
              <a:gd name="csX3" fmla="*/ 18288 w 18288"/>
              <a:gd name="csY3" fmla="*/ 1565307 h 5590381"/>
              <a:gd name="csX4" fmla="*/ 18288 w 18288"/>
              <a:gd name="csY4" fmla="*/ 2152297 h 5590381"/>
              <a:gd name="csX5" fmla="*/ 18288 w 18288"/>
              <a:gd name="csY5" fmla="*/ 2906998 h 5590381"/>
              <a:gd name="csX6" fmla="*/ 18288 w 18288"/>
              <a:gd name="csY6" fmla="*/ 3549892 h 5590381"/>
              <a:gd name="csX7" fmla="*/ 18288 w 18288"/>
              <a:gd name="csY7" fmla="*/ 4080978 h 5590381"/>
              <a:gd name="csX8" fmla="*/ 18288 w 18288"/>
              <a:gd name="csY8" fmla="*/ 4835680 h 5590381"/>
              <a:gd name="csX9" fmla="*/ 18288 w 18288"/>
              <a:gd name="csY9" fmla="*/ 5590381 h 5590381"/>
              <a:gd name="csX10" fmla="*/ 0 w 18288"/>
              <a:gd name="csY10" fmla="*/ 5590381 h 5590381"/>
              <a:gd name="csX11" fmla="*/ 0 w 18288"/>
              <a:gd name="csY11" fmla="*/ 4835680 h 5590381"/>
              <a:gd name="csX12" fmla="*/ 0 w 18288"/>
              <a:gd name="csY12" fmla="*/ 4304593 h 5590381"/>
              <a:gd name="csX13" fmla="*/ 0 w 18288"/>
              <a:gd name="csY13" fmla="*/ 3773507 h 5590381"/>
              <a:gd name="csX14" fmla="*/ 0 w 18288"/>
              <a:gd name="csY14" fmla="*/ 3186517 h 5590381"/>
              <a:gd name="csX15" fmla="*/ 0 w 18288"/>
              <a:gd name="csY15" fmla="*/ 2487720 h 5590381"/>
              <a:gd name="csX16" fmla="*/ 0 w 18288"/>
              <a:gd name="csY16" fmla="*/ 1956633 h 5590381"/>
              <a:gd name="csX17" fmla="*/ 0 w 18288"/>
              <a:gd name="csY17" fmla="*/ 1425547 h 5590381"/>
              <a:gd name="csX18" fmla="*/ 0 w 18288"/>
              <a:gd name="csY18" fmla="*/ 614942 h 5590381"/>
              <a:gd name="csX19" fmla="*/ 0 w 18288"/>
              <a:gd name="csY19" fmla="*/ 0 h 55903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8081A7F-2E2B-4C5E-BCF3-D403EE1D6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0864" y="295656"/>
            <a:ext cx="1681481" cy="1212032"/>
          </a:xfrm>
          <a:prstGeom prst="rect">
            <a:avLst/>
          </a:prstGeom>
        </p:spPr>
      </p:pic>
      <p:sp>
        <p:nvSpPr>
          <p:cNvPr id="3" name="Rectangle 3">
            <a:extLst>
              <a:ext uri="{FF2B5EF4-FFF2-40B4-BE49-F238E27FC236}">
                <a16:creationId xmlns:a16="http://schemas.microsoft.com/office/drawing/2014/main" id="{3D462C7A-8ADC-44C1-B445-A59912569507}"/>
              </a:ext>
            </a:extLst>
          </p:cNvPr>
          <p:cNvSpPr txBox="1">
            <a:spLocks noChangeArrowheads="1"/>
          </p:cNvSpPr>
          <p:nvPr/>
        </p:nvSpPr>
        <p:spPr>
          <a:xfrm>
            <a:off x="4654296" y="630936"/>
            <a:ext cx="6894576" cy="5790184"/>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400" dirty="0"/>
              <a:t>Before we meet again next week, please complete:</a:t>
            </a:r>
          </a:p>
          <a:p>
            <a:pPr marL="0"/>
            <a:r>
              <a:rPr lang="en-US" altLang="en-US" sz="2400" dirty="0"/>
              <a:t>Worksheet 1 – Definitions</a:t>
            </a:r>
          </a:p>
          <a:p>
            <a:pPr marL="0"/>
            <a:r>
              <a:rPr lang="en-US" altLang="en-US" sz="2400" dirty="0"/>
              <a:t>Worksheet 2 – Skills Audit</a:t>
            </a:r>
          </a:p>
          <a:p>
            <a:pPr marL="0"/>
            <a:r>
              <a:rPr lang="en-US" altLang="en-US" sz="2400" dirty="0"/>
              <a:t>Worksheet 3 – IAG in your organization</a:t>
            </a:r>
          </a:p>
          <a:p>
            <a:pPr marL="0"/>
            <a:r>
              <a:rPr lang="en-US" altLang="en-US" sz="2400" dirty="0"/>
              <a:t>Worksheet 8 – Stages of the P&amp;E relationship</a:t>
            </a:r>
          </a:p>
          <a:p>
            <a:pPr marL="0"/>
            <a:r>
              <a:rPr lang="en-US" altLang="en-US" sz="2400" dirty="0"/>
              <a:t>Session Review sheet</a:t>
            </a:r>
          </a:p>
          <a:p>
            <a:pPr marL="0" indent="0">
              <a:buNone/>
            </a:pPr>
            <a:r>
              <a:rPr lang="en-US" altLang="en-US" sz="2400" b="1" dirty="0"/>
              <a:t>Work with your peer learner if you would like to!</a:t>
            </a:r>
          </a:p>
          <a:p>
            <a:pPr marL="0" indent="0">
              <a:buNone/>
            </a:pPr>
            <a:endParaRPr lang="en-US" altLang="en-US" sz="2400" dirty="0"/>
          </a:p>
          <a:p>
            <a:pPr marL="0"/>
            <a:r>
              <a:rPr lang="en-US" altLang="en-US" sz="2400" dirty="0"/>
              <a:t>Learning Mentor will be assigned if required and will be in touch with you to:</a:t>
            </a:r>
          </a:p>
          <a:p>
            <a:pPr lvl="1"/>
            <a:r>
              <a:rPr lang="en-US" altLang="en-US" dirty="0"/>
              <a:t>Sort out how you can access the resources you need</a:t>
            </a:r>
          </a:p>
          <a:p>
            <a:pPr lvl="1"/>
            <a:r>
              <a:rPr lang="en-US" altLang="en-US" dirty="0"/>
              <a:t>Check you have IT in place to take part e.g. equipment, access to Wi-Fi</a:t>
            </a:r>
          </a:p>
          <a:p>
            <a:pPr lvl="1"/>
            <a:r>
              <a:rPr lang="en-US" altLang="en-US" dirty="0"/>
              <a:t>Check your understanding of the homework tasks which will be emailed or posted to you</a:t>
            </a:r>
          </a:p>
          <a:p>
            <a:pPr marL="457200" lvl="1"/>
            <a:endParaRPr lang="en-US" altLang="en-US" dirty="0"/>
          </a:p>
          <a:p>
            <a:pPr marL="228600" lvl="1" indent="0">
              <a:buNone/>
            </a:pPr>
            <a:r>
              <a:rPr lang="en-US" altLang="en-US" b="1" dirty="0"/>
              <a:t>Next Session Tues 10</a:t>
            </a:r>
            <a:r>
              <a:rPr lang="en-US" altLang="en-US" b="1" baseline="30000" dirty="0"/>
              <a:t>th</a:t>
            </a:r>
            <a:r>
              <a:rPr lang="en-US" altLang="en-US" b="1" dirty="0"/>
              <a:t> March 1-2.30 / evening</a:t>
            </a:r>
          </a:p>
        </p:txBody>
      </p:sp>
    </p:spTree>
    <p:extLst>
      <p:ext uri="{BB962C8B-B14F-4D97-AF65-F5344CB8AC3E}">
        <p14:creationId xmlns:p14="http://schemas.microsoft.com/office/powerpoint/2010/main" val="2409666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23A58148-D452-4F6F-A2FE-EED968DE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86463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46" name="Rectangle 2">
            <a:extLst>
              <a:ext uri="{FF2B5EF4-FFF2-40B4-BE49-F238E27FC236}">
                <a16:creationId xmlns:a16="http://schemas.microsoft.com/office/drawing/2014/main" id="{FD70F99F-981E-4BCB-B8C0-E52BBA8377AC}"/>
              </a:ext>
            </a:extLst>
          </p:cNvPr>
          <p:cNvSpPr>
            <a:spLocks noGrp="1" noChangeArrowheads="1"/>
          </p:cNvSpPr>
          <p:nvPr>
            <p:ph type="title"/>
          </p:nvPr>
        </p:nvSpPr>
        <p:spPr>
          <a:xfrm>
            <a:off x="312724" y="3433763"/>
            <a:ext cx="3197013" cy="2743200"/>
          </a:xfrm>
        </p:spPr>
        <p:txBody>
          <a:bodyPr anchor="t">
            <a:normAutofit/>
          </a:bodyPr>
          <a:lstStyle/>
          <a:p>
            <a:pPr algn="ctr" eaLnBrk="1" hangingPunct="1"/>
            <a:r>
              <a:rPr lang="en-GB" altLang="en-US" sz="4800" b="1" dirty="0">
                <a:solidFill>
                  <a:schemeClr val="bg1"/>
                </a:solidFill>
              </a:rPr>
              <a:t>Assessing your learning</a:t>
            </a:r>
          </a:p>
        </p:txBody>
      </p:sp>
      <p:pic>
        <p:nvPicPr>
          <p:cNvPr id="2" name="Picture 1">
            <a:extLst>
              <a:ext uri="{FF2B5EF4-FFF2-40B4-BE49-F238E27FC236}">
                <a16:creationId xmlns:a16="http://schemas.microsoft.com/office/drawing/2014/main" id="{BF75C212-4513-4EF9-BE8E-299394C4F2D2}"/>
              </a:ext>
            </a:extLst>
          </p:cNvPr>
          <p:cNvPicPr>
            <a:picLocks noChangeAspect="1"/>
          </p:cNvPicPr>
          <p:nvPr/>
        </p:nvPicPr>
        <p:blipFill>
          <a:blip r:embed="rId2"/>
          <a:stretch>
            <a:fillRect/>
          </a:stretch>
        </p:blipFill>
        <p:spPr>
          <a:xfrm>
            <a:off x="1402271" y="2249881"/>
            <a:ext cx="914400" cy="659726"/>
          </a:xfrm>
          <a:prstGeom prst="rect">
            <a:avLst/>
          </a:prstGeom>
        </p:spPr>
      </p:pic>
      <p:sp>
        <p:nvSpPr>
          <p:cNvPr id="6163" name="Rectangle 3">
            <a:extLst>
              <a:ext uri="{FF2B5EF4-FFF2-40B4-BE49-F238E27FC236}">
                <a16:creationId xmlns:a16="http://schemas.microsoft.com/office/drawing/2014/main" id="{79B996FF-DDCB-456F-B570-D087A6D86FC9}"/>
              </a:ext>
            </a:extLst>
          </p:cNvPr>
          <p:cNvSpPr>
            <a:spLocks noGrp="1" noChangeArrowheads="1"/>
          </p:cNvSpPr>
          <p:nvPr>
            <p:ph idx="1"/>
          </p:nvPr>
        </p:nvSpPr>
        <p:spPr>
          <a:xfrm>
            <a:off x="4450079" y="518160"/>
            <a:ext cx="7170439" cy="5656951"/>
          </a:xfrm>
        </p:spPr>
        <p:txBody>
          <a:bodyPr anchor="ctr">
            <a:normAutofit fontScale="55000" lnSpcReduction="20000"/>
          </a:bodyPr>
          <a:lstStyle/>
          <a:p>
            <a:pPr marL="457200" lvl="1" indent="0">
              <a:buNone/>
            </a:pPr>
            <a:endParaRPr lang="en-GB" altLang="en-US" sz="3200" dirty="0"/>
          </a:p>
          <a:p>
            <a:pPr marL="457200" lvl="1" indent="0">
              <a:buNone/>
            </a:pPr>
            <a:endParaRPr lang="en-GB" altLang="en-US" sz="3200" dirty="0"/>
          </a:p>
          <a:p>
            <a:pPr marL="457200" lvl="1" indent="0">
              <a:buNone/>
            </a:pPr>
            <a:endParaRPr lang="en-GB" altLang="en-US" sz="3200" dirty="0"/>
          </a:p>
          <a:p>
            <a:pPr marL="457200" lvl="1" indent="0">
              <a:buNone/>
            </a:pPr>
            <a:r>
              <a:rPr lang="en-GB" altLang="en-US" sz="4600" dirty="0">
                <a:latin typeface="Tahoma" panose="020B0604030504040204" pitchFamily="34" charset="0"/>
                <a:ea typeface="Tahoma" panose="020B0604030504040204" pitchFamily="34" charset="0"/>
                <a:cs typeface="Tahoma" panose="020B0604030504040204" pitchFamily="34" charset="0"/>
              </a:rPr>
              <a:t>Copies of worksheets and handouts are downloadable on the Women’s Workshop website at </a:t>
            </a:r>
            <a:r>
              <a:rPr lang="en-GB" altLang="en-US" sz="4600" dirty="0">
                <a:latin typeface="Tahoma" panose="020B0604030504040204" pitchFamily="34" charset="0"/>
                <a:ea typeface="Tahoma" panose="020B0604030504040204" pitchFamily="34" charset="0"/>
                <a:cs typeface="Tahoma" panose="020B0604030504040204" pitchFamily="34" charset="0"/>
                <a:hlinkClick r:id="rId3"/>
              </a:rPr>
              <a:t>www.womensworkshop.net/what-we-offer</a:t>
            </a:r>
            <a:endParaRPr lang="en-GB" altLang="en-US" sz="4600" dirty="0">
              <a:latin typeface="Tahoma" panose="020B0604030504040204" pitchFamily="34" charset="0"/>
              <a:ea typeface="Tahoma" panose="020B0604030504040204" pitchFamily="34" charset="0"/>
              <a:cs typeface="Tahoma" panose="020B0604030504040204" pitchFamily="34" charset="0"/>
            </a:endParaRPr>
          </a:p>
          <a:p>
            <a:pPr marL="457200" lvl="1" indent="0">
              <a:buNone/>
            </a:pPr>
            <a:endParaRPr lang="en-GB" altLang="en-US" sz="4600" dirty="0">
              <a:latin typeface="Tahoma" panose="020B0604030504040204" pitchFamily="34" charset="0"/>
              <a:ea typeface="Tahoma" panose="020B0604030504040204" pitchFamily="34" charset="0"/>
              <a:cs typeface="Tahoma" panose="020B0604030504040204" pitchFamily="34" charset="0"/>
            </a:endParaRPr>
          </a:p>
          <a:p>
            <a:pPr marL="457200" lvl="1" indent="0">
              <a:buNone/>
            </a:pPr>
            <a:r>
              <a:rPr lang="en-GB" altLang="en-US" sz="4600" dirty="0">
                <a:latin typeface="Tahoma" panose="020B0604030504040204" pitchFamily="34" charset="0"/>
                <a:ea typeface="Tahoma" panose="020B0604030504040204" pitchFamily="34" charset="0"/>
                <a:cs typeface="Tahoma" panose="020B0604030504040204" pitchFamily="34" charset="0"/>
              </a:rPr>
              <a:t>All completed work can be returned to Julia at </a:t>
            </a:r>
            <a:r>
              <a:rPr lang="en-GB" altLang="en-US" sz="4600" dirty="0">
                <a:latin typeface="Tahoma" panose="020B0604030504040204" pitchFamily="34" charset="0"/>
                <a:ea typeface="Tahoma" panose="020B0604030504040204" pitchFamily="34" charset="0"/>
                <a:cs typeface="Tahoma" panose="020B0604030504040204" pitchFamily="34" charset="0"/>
                <a:hlinkClick r:id="rId4"/>
              </a:rPr>
              <a:t>info@womensworkshop.net</a:t>
            </a:r>
            <a:r>
              <a:rPr lang="en-GB" altLang="en-US" sz="4600" dirty="0">
                <a:latin typeface="Tahoma" panose="020B0604030504040204" pitchFamily="34" charset="0"/>
                <a:ea typeface="Tahoma" panose="020B0604030504040204" pitchFamily="34" charset="0"/>
                <a:cs typeface="Tahoma" panose="020B0604030504040204" pitchFamily="34" charset="0"/>
              </a:rPr>
              <a:t> or by hand or post to Women’s Workshop, Fourways 2, Dilston Terrace, Amble NE65 0DA</a:t>
            </a:r>
          </a:p>
          <a:p>
            <a:pPr marL="457200" lvl="1" indent="0">
              <a:buNone/>
            </a:pPr>
            <a:endParaRPr lang="en-GB" altLang="en-US" sz="4600" dirty="0">
              <a:latin typeface="Tahoma" panose="020B0604030504040204" pitchFamily="34" charset="0"/>
              <a:ea typeface="Tahoma" panose="020B0604030504040204" pitchFamily="34" charset="0"/>
              <a:cs typeface="Tahoma" panose="020B0604030504040204" pitchFamily="34" charset="0"/>
            </a:endParaRPr>
          </a:p>
          <a:p>
            <a:pPr marL="457200" lvl="1" indent="0">
              <a:buNone/>
            </a:pPr>
            <a:r>
              <a:rPr lang="en-GB" altLang="en-US" sz="4600" dirty="0">
                <a:latin typeface="Tahoma" panose="020B0604030504040204" pitchFamily="34" charset="0"/>
                <a:ea typeface="Tahoma" panose="020B0604030504040204" pitchFamily="34" charset="0"/>
                <a:cs typeface="Tahoma" panose="020B0604030504040204" pitchFamily="34" charset="0"/>
              </a:rPr>
              <a:t>Observations will be organised with each pair of learners, in person or online</a:t>
            </a:r>
          </a:p>
          <a:p>
            <a:pPr marL="457200" lvl="1" indent="0">
              <a:buNone/>
            </a:pPr>
            <a:endParaRPr lang="en-GB" altLang="en-US" sz="4600" dirty="0"/>
          </a:p>
          <a:p>
            <a:pPr marL="0" indent="0" eaLnBrk="1" hangingPunct="1">
              <a:buNone/>
            </a:pPr>
            <a:endParaRPr lang="en-GB" altLang="en-US" u="sng" dirty="0"/>
          </a:p>
          <a:p>
            <a:pPr eaLnBrk="1" hangingPunct="1"/>
            <a:endParaRPr lang="en-GB" altLang="en-US" u="sng" dirty="0"/>
          </a:p>
          <a:p>
            <a:pPr eaLnBrk="1" hangingPunct="1"/>
            <a:endParaRPr lang="en-GB" altLang="en-US" u="sng" dirty="0"/>
          </a:p>
          <a:p>
            <a:pPr eaLnBrk="1" hangingPunct="1"/>
            <a:endParaRPr lang="en-GB" altLang="en-US" u="sng" dirty="0"/>
          </a:p>
        </p:txBody>
      </p:sp>
    </p:spTree>
    <p:extLst>
      <p:ext uri="{BB962C8B-B14F-4D97-AF65-F5344CB8AC3E}">
        <p14:creationId xmlns:p14="http://schemas.microsoft.com/office/powerpoint/2010/main" val="823249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C067D-8DFC-4BFF-ADEE-B5C20F5A7339}"/>
              </a:ext>
            </a:extLst>
          </p:cNvPr>
          <p:cNvSpPr>
            <a:spLocks noGrp="1"/>
          </p:cNvSpPr>
          <p:nvPr>
            <p:ph type="ctrTitle"/>
          </p:nvPr>
        </p:nvSpPr>
        <p:spPr>
          <a:xfrm>
            <a:off x="1366160" y="4376508"/>
            <a:ext cx="9623404" cy="1257202"/>
          </a:xfrm>
        </p:spPr>
        <p:txBody>
          <a:bodyPr>
            <a:noAutofit/>
          </a:bodyPr>
          <a:lstStyle/>
          <a:p>
            <a:pPr algn="l"/>
            <a:r>
              <a:rPr lang="en-GB" sz="4800" dirty="0"/>
              <a:t>Any questions thoughts or comments?</a:t>
            </a:r>
          </a:p>
        </p:txBody>
      </p:sp>
      <p:pic>
        <p:nvPicPr>
          <p:cNvPr id="6" name="Picture 5" descr="A group of people posing for the camera&#10;&#10;Description automatically generated">
            <a:extLst>
              <a:ext uri="{FF2B5EF4-FFF2-40B4-BE49-F238E27FC236}">
                <a16:creationId xmlns:a16="http://schemas.microsoft.com/office/drawing/2014/main" id="{72B82B76-4483-4CA4-9E06-72C4F6BCEAB7}"/>
              </a:ext>
            </a:extLst>
          </p:cNvPr>
          <p:cNvPicPr>
            <a:picLocks noChangeAspect="1"/>
          </p:cNvPicPr>
          <p:nvPr/>
        </p:nvPicPr>
        <p:blipFill rotWithShape="1">
          <a:blip r:embed="rId2"/>
          <a:srcRect l="4604" r="24768"/>
          <a:stretch/>
        </p:blipFill>
        <p:spPr>
          <a:xfrm>
            <a:off x="2225727" y="891540"/>
            <a:ext cx="3029782" cy="3217333"/>
          </a:xfrm>
          <a:prstGeom prst="rect">
            <a:avLst/>
          </a:prstGeom>
          <a:effectLst>
            <a:outerShdw blurRad="406400" dist="317500" dir="5400000" sx="89000" sy="89000" rotWithShape="0">
              <a:prstClr val="black">
                <a:alpha val="15000"/>
              </a:prstClr>
            </a:outerShdw>
          </a:effectLst>
        </p:spPr>
      </p:pic>
      <p:pic>
        <p:nvPicPr>
          <p:cNvPr id="7" name="Picture 6">
            <a:extLst>
              <a:ext uri="{FF2B5EF4-FFF2-40B4-BE49-F238E27FC236}">
                <a16:creationId xmlns:a16="http://schemas.microsoft.com/office/drawing/2014/main" id="{1CADD2B2-7507-402E-916D-356BE94B637E}"/>
              </a:ext>
            </a:extLst>
          </p:cNvPr>
          <p:cNvPicPr>
            <a:picLocks noChangeAspect="1"/>
          </p:cNvPicPr>
          <p:nvPr/>
        </p:nvPicPr>
        <p:blipFill>
          <a:blip r:embed="rId3"/>
          <a:stretch>
            <a:fillRect/>
          </a:stretch>
        </p:blipFill>
        <p:spPr>
          <a:xfrm>
            <a:off x="6658099" y="891540"/>
            <a:ext cx="4459317" cy="3217333"/>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241861702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omen's History Month presentation">
  <a:themeElements>
    <a:clrScheme name="Women's History Month presentation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Women's History Month presentation">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Women's History Month presentation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Women's History Month presentation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Women's History Month presentation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Women's History Month presentation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Women's History Month presentation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Women's History Month presentation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Women's History Month pre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omen's History Month presentation">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Women's History Month presentation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Women's History Month presentation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Women's History Month presentation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Women's History Month presentation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Women's History Month presentation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Women's History Month presentation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3557</TotalTime>
  <Words>1938</Words>
  <Application>Microsoft Office PowerPoint</Application>
  <PresentationFormat>Widescreen</PresentationFormat>
  <Paragraphs>182</Paragraphs>
  <Slides>24</Slides>
  <Notes>0</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24</vt:i4>
      </vt:variant>
    </vt:vector>
  </HeadingPairs>
  <TitlesOfParts>
    <vt:vector size="38" baseType="lpstr">
      <vt:lpstr>Arial</vt:lpstr>
      <vt:lpstr>Calibri</vt:lpstr>
      <vt:lpstr>Calibri Light</vt:lpstr>
      <vt:lpstr>Georgia</vt:lpstr>
      <vt:lpstr>Gill Sans MT</vt:lpstr>
      <vt:lpstr>Google Sans</vt:lpstr>
      <vt:lpstr>Tahoma</vt:lpstr>
      <vt:lpstr>Times New Roman</vt:lpstr>
      <vt:lpstr>Trebuchet MS</vt:lpstr>
      <vt:lpstr>Custom Design</vt:lpstr>
      <vt:lpstr>2_Office Theme</vt:lpstr>
      <vt:lpstr>1_Office Theme</vt:lpstr>
      <vt:lpstr>Women's History Month presentation</vt:lpstr>
      <vt:lpstr>1_Women's History Month presentation</vt:lpstr>
      <vt:lpstr>   Practical and Emotional Support Skills Session One </vt:lpstr>
      <vt:lpstr>Session Outline </vt:lpstr>
      <vt:lpstr>Introductions</vt:lpstr>
      <vt:lpstr>Today’s Learning Objectives </vt:lpstr>
      <vt:lpstr>Group Agreement</vt:lpstr>
      <vt:lpstr>What’s Your Learning Style?</vt:lpstr>
      <vt:lpstr>Definitions of support</vt:lpstr>
      <vt:lpstr>What is mentoring? Some quotes to explore…….</vt:lpstr>
      <vt:lpstr>What is Peer Mentoring?</vt:lpstr>
      <vt:lpstr>What is Giving Information?</vt:lpstr>
      <vt:lpstr>What is Giving Advice?</vt:lpstr>
      <vt:lpstr>What is Guidance?</vt:lpstr>
      <vt:lpstr>What is counselling?</vt:lpstr>
      <vt:lpstr>What is coaching?</vt:lpstr>
      <vt:lpstr>What is befriending?</vt:lpstr>
      <vt:lpstr>What is advocacy?</vt:lpstr>
      <vt:lpstr>What is ‘trauma informed’ good practice?</vt:lpstr>
      <vt:lpstr>Practical and Emotional Support is NOT…</vt:lpstr>
      <vt:lpstr>IAG in your organisation or community</vt:lpstr>
      <vt:lpstr>PowerPoint Presentation</vt:lpstr>
      <vt:lpstr>Individual Support Plan</vt:lpstr>
      <vt:lpstr>What Next?</vt:lpstr>
      <vt:lpstr>Assessing your learning</vt:lpstr>
      <vt:lpstr>Any questions thoughts or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Mentoring Skills  An Introduction  May 2020</dc:title>
  <dc:creator>Julia Lyford</dc:creator>
  <cp:lastModifiedBy>Julia Lyford</cp:lastModifiedBy>
  <cp:revision>59</cp:revision>
  <cp:lastPrinted>2026-03-03T12:12:05Z</cp:lastPrinted>
  <dcterms:created xsi:type="dcterms:W3CDTF">2020-05-17T14:58:57Z</dcterms:created>
  <dcterms:modified xsi:type="dcterms:W3CDTF">2026-03-03T20:08:57Z</dcterms:modified>
</cp:coreProperties>
</file>